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73" r:id="rId2"/>
    <p:sldId id="644" r:id="rId3"/>
    <p:sldId id="648" r:id="rId4"/>
    <p:sldId id="497" r:id="rId5"/>
    <p:sldId id="616" r:id="rId6"/>
    <p:sldId id="850" r:id="rId7"/>
    <p:sldId id="837" r:id="rId8"/>
    <p:sldId id="851" r:id="rId9"/>
    <p:sldId id="852" r:id="rId10"/>
    <p:sldId id="649" r:id="rId11"/>
    <p:sldId id="408" r:id="rId12"/>
    <p:sldId id="736" r:id="rId13"/>
    <p:sldId id="832" r:id="rId14"/>
    <p:sldId id="743" r:id="rId15"/>
    <p:sldId id="745" r:id="rId16"/>
    <p:sldId id="759" r:id="rId17"/>
    <p:sldId id="760" r:id="rId18"/>
    <p:sldId id="761" r:id="rId19"/>
    <p:sldId id="762" r:id="rId20"/>
    <p:sldId id="765" r:id="rId21"/>
    <p:sldId id="767" r:id="rId22"/>
    <p:sldId id="768" r:id="rId23"/>
    <p:sldId id="769" r:id="rId24"/>
    <p:sldId id="778" r:id="rId25"/>
    <p:sldId id="779" r:id="rId26"/>
    <p:sldId id="771" r:id="rId27"/>
    <p:sldId id="833" r:id="rId28"/>
    <p:sldId id="748" r:id="rId29"/>
    <p:sldId id="749" r:id="rId30"/>
    <p:sldId id="751" r:id="rId31"/>
    <p:sldId id="752" r:id="rId32"/>
    <p:sldId id="753" r:id="rId33"/>
    <p:sldId id="853" r:id="rId34"/>
    <p:sldId id="854" r:id="rId35"/>
    <p:sldId id="855" r:id="rId36"/>
    <p:sldId id="856" r:id="rId37"/>
    <p:sldId id="857" r:id="rId38"/>
    <p:sldId id="858" r:id="rId39"/>
    <p:sldId id="859" r:id="rId40"/>
    <p:sldId id="860"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B887DD-F7CF-484D-9C67-F7DF5BD60970}">
          <p14:sldIdLst>
            <p14:sldId id="373"/>
          </p14:sldIdLst>
        </p14:section>
        <p14:section name="The Problem" id="{69BFC4F3-1495-4327-8EA9-E08504C512A6}">
          <p14:sldIdLst>
            <p14:sldId id="644"/>
            <p14:sldId id="648"/>
            <p14:sldId id="497"/>
            <p14:sldId id="616"/>
            <p14:sldId id="850"/>
            <p14:sldId id="837"/>
            <p14:sldId id="851"/>
            <p14:sldId id="852"/>
          </p14:sldIdLst>
        </p14:section>
        <p14:section name="Green Infrastructure" id="{64CAF6BB-1F14-44B6-B75F-C2C118F1EEA7}">
          <p14:sldIdLst>
            <p14:sldId id="649"/>
            <p14:sldId id="408"/>
            <p14:sldId id="736"/>
          </p14:sldIdLst>
        </p14:section>
        <p14:section name="Bioretention/Rain Gardens" id="{7FDC82C3-488F-463D-B82D-C07CB7A149CE}">
          <p14:sldIdLst>
            <p14:sldId id="832"/>
            <p14:sldId id="743"/>
            <p14:sldId id="745"/>
            <p14:sldId id="759"/>
            <p14:sldId id="760"/>
            <p14:sldId id="761"/>
            <p14:sldId id="762"/>
          </p14:sldIdLst>
        </p14:section>
        <p14:section name="Permeable Pavements" id="{1513325A-E750-48B4-8D1C-34069C148DBE}">
          <p14:sldIdLst>
            <p14:sldId id="765"/>
            <p14:sldId id="767"/>
            <p14:sldId id="768"/>
            <p14:sldId id="769"/>
            <p14:sldId id="778"/>
            <p14:sldId id="779"/>
            <p14:sldId id="771"/>
          </p14:sldIdLst>
        </p14:section>
        <p14:section name="Rainwater Harvesting" id="{4381974C-7335-4131-88D8-DF9A35690A9F}">
          <p14:sldIdLst>
            <p14:sldId id="833"/>
            <p14:sldId id="748"/>
            <p14:sldId id="749"/>
            <p14:sldId id="751"/>
            <p14:sldId id="752"/>
            <p14:sldId id="753"/>
          </p14:sldIdLst>
        </p14:section>
        <p14:section name="Untitled Section" id="{BFCDEA46-65C9-475A-BCB9-7CCF30BD7515}">
          <p14:sldIdLst>
            <p14:sldId id="853"/>
            <p14:sldId id="854"/>
            <p14:sldId id="855"/>
          </p14:sldIdLst>
        </p14:section>
        <p14:section name="Combining Green with Gray for Flooding" id="{C368BD30-6806-42DB-8A1A-CCB7270977B4}">
          <p14:sldIdLst>
            <p14:sldId id="856"/>
            <p14:sldId id="857"/>
          </p14:sldIdLst>
        </p14:section>
        <p14:section name="Municipal Call to Action" id="{82438650-2FF9-4B94-A557-E79F88A055D3}">
          <p14:sldIdLst>
            <p14:sldId id="858"/>
          </p14:sldIdLst>
        </p14:section>
        <p14:section name="Personal Call to Action" id="{82E1D8B3-EBC7-4FB5-916D-2322A8AEAB11}">
          <p14:sldIdLst>
            <p14:sldId id="859"/>
            <p14:sldId id="8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31" autoAdjust="0"/>
  </p:normalViewPr>
  <p:slideViewPr>
    <p:cSldViewPr>
      <p:cViewPr varScale="1">
        <p:scale>
          <a:sx n="109" d="100"/>
          <a:sy n="109" d="100"/>
        </p:scale>
        <p:origin x="17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50" d="100"/>
          <a:sy n="50" d="100"/>
        </p:scale>
        <p:origin x="2616"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8372" cy="46418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437" y="4"/>
            <a:ext cx="3038372" cy="464183"/>
          </a:xfrm>
          <a:prstGeom prst="rect">
            <a:avLst/>
          </a:prstGeom>
        </p:spPr>
        <p:txBody>
          <a:bodyPr vert="horz" lIns="91440" tIns="45720" rIns="91440" bIns="45720" rtlCol="0"/>
          <a:lstStyle>
            <a:lvl1pPr algn="r">
              <a:defRPr sz="1200"/>
            </a:lvl1pPr>
          </a:lstStyle>
          <a:p>
            <a:r>
              <a:rPr lang="en-US"/>
              <a:t>9/3/2019</a:t>
            </a:r>
          </a:p>
        </p:txBody>
      </p:sp>
      <p:sp>
        <p:nvSpPr>
          <p:cNvPr id="4" name="Footer Placeholder 3"/>
          <p:cNvSpPr>
            <a:spLocks noGrp="1"/>
          </p:cNvSpPr>
          <p:nvPr>
            <p:ph type="ftr" sz="quarter" idx="2"/>
          </p:nvPr>
        </p:nvSpPr>
        <p:spPr>
          <a:xfrm>
            <a:off x="0" y="8830632"/>
            <a:ext cx="3038372" cy="46418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9"/>
            <a:ext cx="3038475" cy="466725"/>
          </a:xfrm>
          <a:prstGeom prst="rect">
            <a:avLst/>
          </a:prstGeom>
        </p:spPr>
        <p:txBody>
          <a:bodyPr vert="horz" lIns="91440" tIns="45720" rIns="91440" bIns="45720" rtlCol="0" anchor="b"/>
          <a:lstStyle>
            <a:lvl1pPr algn="r">
              <a:defRPr sz="1200"/>
            </a:lvl1pPr>
          </a:lstStyle>
          <a:p>
            <a:fld id="{0A4430B6-7A21-4E73-A19F-FE16DA8D9A3B}" type="slidenum">
              <a:rPr lang="en-US" smtClean="0"/>
              <a:t>‹#›</a:t>
            </a:fld>
            <a:endParaRPr lang="en-US"/>
          </a:p>
        </p:txBody>
      </p:sp>
    </p:spTree>
    <p:extLst>
      <p:ext uri="{BB962C8B-B14F-4D97-AF65-F5344CB8AC3E}">
        <p14:creationId xmlns:p14="http://schemas.microsoft.com/office/powerpoint/2010/main" val="1642844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37840" cy="46482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70943" y="1"/>
            <a:ext cx="3037840" cy="464820"/>
          </a:xfrm>
          <a:prstGeom prst="rect">
            <a:avLst/>
          </a:prstGeom>
        </p:spPr>
        <p:txBody>
          <a:bodyPr vert="horz" lIns="92958" tIns="46479" rIns="92958" bIns="46479" rtlCol="0"/>
          <a:lstStyle>
            <a:lvl1pPr algn="r">
              <a:defRPr sz="1200"/>
            </a:lvl1pPr>
          </a:lstStyle>
          <a:p>
            <a:r>
              <a:rPr lang="en-US"/>
              <a:t>9/3/2019</a:t>
            </a: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2958" tIns="46479" rIns="92958" bIns="464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29967"/>
            <a:ext cx="3037840" cy="464820"/>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70943" y="8829967"/>
            <a:ext cx="3037840" cy="464820"/>
          </a:xfrm>
          <a:prstGeom prst="rect">
            <a:avLst/>
          </a:prstGeom>
        </p:spPr>
        <p:txBody>
          <a:bodyPr vert="horz" lIns="92958" tIns="46479" rIns="92958" bIns="46479" rtlCol="0" anchor="b"/>
          <a:lstStyle>
            <a:lvl1pPr algn="r">
              <a:defRPr sz="1200"/>
            </a:lvl1pPr>
          </a:lstStyle>
          <a:p>
            <a:fld id="{5FCC535E-05AE-47C2-B479-165F8F664279}" type="slidenum">
              <a:rPr lang="en-US" smtClean="0"/>
              <a:pPr/>
              <a:t>‹#›</a:t>
            </a:fld>
            <a:endParaRPr lang="en-US"/>
          </a:p>
        </p:txBody>
      </p:sp>
    </p:spTree>
    <p:extLst>
      <p:ext uri="{BB962C8B-B14F-4D97-AF65-F5344CB8AC3E}">
        <p14:creationId xmlns:p14="http://schemas.microsoft.com/office/powerpoint/2010/main" val="40838661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Date Placeholder 5"/>
          <p:cNvSpPr>
            <a:spLocks noGrp="1"/>
          </p:cNvSpPr>
          <p:nvPr>
            <p:ph type="dt" idx="10"/>
          </p:nvPr>
        </p:nvSpPr>
        <p:spPr/>
        <p:txBody>
          <a:bodyPr/>
          <a:lstStyle/>
          <a:p>
            <a:r>
              <a:rPr lang="en-US"/>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1</a:t>
            </a:fld>
            <a:endParaRPr lang="en-US"/>
          </a:p>
        </p:txBody>
      </p:sp>
    </p:spTree>
    <p:extLst>
      <p:ext uri="{BB962C8B-B14F-4D97-AF65-F5344CB8AC3E}">
        <p14:creationId xmlns:p14="http://schemas.microsoft.com/office/powerpoint/2010/main" val="157805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talk about green infrastructure planning and implementation.</a:t>
            </a:r>
            <a:r>
              <a:rPr lang="en-US" baseline="0" dirty="0"/>
              <a:t>  What is green infrastructure?  … an approach to </a:t>
            </a:r>
            <a:r>
              <a:rPr lang="en-US" baseline="0" dirty="0" err="1"/>
              <a:t>stormwater</a:t>
            </a:r>
            <a:r>
              <a:rPr lang="en-US" baseline="0" dirty="0"/>
              <a:t> management (blah, blah, blah) </a:t>
            </a:r>
            <a:r>
              <a:rPr lang="en-US" b="1" i="1" baseline="0" dirty="0"/>
              <a:t>read the slide</a:t>
            </a:r>
            <a:endParaRPr lang="en-US" b="1" i="1" dirty="0"/>
          </a:p>
        </p:txBody>
      </p:sp>
      <p:sp>
        <p:nvSpPr>
          <p:cNvPr id="4" name="Date Placeholder 3"/>
          <p:cNvSpPr>
            <a:spLocks noGrp="1"/>
          </p:cNvSpPr>
          <p:nvPr>
            <p:ph type="dt" idx="10"/>
          </p:nvPr>
        </p:nvSpPr>
        <p:spPr/>
        <p:txBody>
          <a:bodyPr/>
          <a:lstStyle/>
          <a:p>
            <a:r>
              <a:rPr lang="en-US"/>
              <a:t>9/3/2019</a:t>
            </a:r>
          </a:p>
        </p:txBody>
      </p:sp>
      <p:sp>
        <p:nvSpPr>
          <p:cNvPr id="5" name="Slide Number Placeholder 4"/>
          <p:cNvSpPr>
            <a:spLocks noGrp="1"/>
          </p:cNvSpPr>
          <p:nvPr>
            <p:ph type="sldNum" sz="quarter" idx="11"/>
          </p:nvPr>
        </p:nvSpPr>
        <p:spPr/>
        <p:txBody>
          <a:bodyPr/>
          <a:lstStyle/>
          <a:p>
            <a:fld id="{5FCC535E-05AE-47C2-B479-165F8F664279}" type="slidenum">
              <a:rPr lang="en-US" smtClean="0"/>
              <a:pPr/>
              <a:t>10</a:t>
            </a:fld>
            <a:endParaRPr lang="en-US"/>
          </a:p>
        </p:txBody>
      </p:sp>
    </p:spTree>
    <p:extLst>
      <p:ext uri="{BB962C8B-B14F-4D97-AF65-F5344CB8AC3E}">
        <p14:creationId xmlns:p14="http://schemas.microsoft.com/office/powerpoint/2010/main" val="407141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infrastructure practices helps restore the infiltration and evapotranspiration component of the water cycle and reduce the runoff component.  GI practices provide one or more of these five functions.</a:t>
            </a:r>
          </a:p>
        </p:txBody>
      </p:sp>
      <p:sp>
        <p:nvSpPr>
          <p:cNvPr id="4" name="Slide Number Placeholder 3"/>
          <p:cNvSpPr>
            <a:spLocks noGrp="1"/>
          </p:cNvSpPr>
          <p:nvPr>
            <p:ph type="sldNum" sz="quarter" idx="10"/>
          </p:nvPr>
        </p:nvSpPr>
        <p:spPr/>
        <p:txBody>
          <a:bodyPr/>
          <a:lstStyle/>
          <a:p>
            <a:fld id="{A5F40B3A-03C6-4188-8A51-18E5DDE3D760}" type="slidenum">
              <a:rPr lang="en-US" smtClean="0"/>
              <a:t>11</a:t>
            </a:fld>
            <a:endParaRPr lang="en-US" dirty="0"/>
          </a:p>
        </p:txBody>
      </p:sp>
      <p:sp>
        <p:nvSpPr>
          <p:cNvPr id="5" name="Date Placeholder 4">
            <a:extLst>
              <a:ext uri="{FF2B5EF4-FFF2-40B4-BE49-F238E27FC236}">
                <a16:creationId xmlns:a16="http://schemas.microsoft.com/office/drawing/2014/main" id="{A9507668-6923-416C-95E8-C79E2A46DA9D}"/>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193823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Most green infrastructure practices are designed to improve water quality, namely, to capture the first 1” of stormwater runoff, known as the first flush.  During a storm event, a majority of the pollution washes off the land in the first 20 minutes.  So, if you can capture and treat this first flush, we can go a long way to improving water quality and maybe eliminate some localize flooding from smaller storms but what about the infamous 100-Year storm?</a:t>
            </a:r>
          </a:p>
        </p:txBody>
      </p:sp>
      <p:sp>
        <p:nvSpPr>
          <p:cNvPr id="2" name="Date Placeholder 1"/>
          <p:cNvSpPr>
            <a:spLocks noGrp="1"/>
          </p:cNvSpPr>
          <p:nvPr>
            <p:ph type="dt" idx="10"/>
          </p:nvPr>
        </p:nvSpPr>
        <p:spPr/>
        <p:txBody>
          <a:bodyPr/>
          <a:lstStyle/>
          <a:p>
            <a:r>
              <a:rPr lang="en-US">
                <a:solidFill>
                  <a:prstClr val="black"/>
                </a:solidFill>
              </a:rPr>
              <a:t>9/3/2019</a:t>
            </a:r>
          </a:p>
        </p:txBody>
      </p:sp>
      <p:sp>
        <p:nvSpPr>
          <p:cNvPr id="3" name="Slide Number Placeholder 2"/>
          <p:cNvSpPr>
            <a:spLocks noGrp="1"/>
          </p:cNvSpPr>
          <p:nvPr>
            <p:ph type="sldNum" sz="quarter" idx="11"/>
          </p:nvPr>
        </p:nvSpPr>
        <p:spPr/>
        <p:txBody>
          <a:bodyPr/>
          <a:lstStyle/>
          <a:p>
            <a:fld id="{5FCC535E-05AE-47C2-B479-165F8F664279}" type="slidenum">
              <a:rPr lang="en-US" smtClean="0"/>
              <a:pPr/>
              <a:t>12</a:t>
            </a:fld>
            <a:endParaRPr lang="en-US"/>
          </a:p>
        </p:txBody>
      </p:sp>
    </p:spTree>
    <p:extLst>
      <p:ext uri="{BB962C8B-B14F-4D97-AF65-F5344CB8AC3E}">
        <p14:creationId xmlns:p14="http://schemas.microsoft.com/office/powerpoint/2010/main" val="47772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some of these practices.  Bioretention is one of the best practices.  Very effective, lower cost, lots of ancillary benefits ( enhanced aesthetics, sequesters carbon, provide pollinator habitat).  We often design these practices to capture, treat, and infiltration up to the 2-years storm, which is about 3.3 inches of rain over 24 hours.</a:t>
            </a:r>
          </a:p>
        </p:txBody>
      </p:sp>
      <p:sp>
        <p:nvSpPr>
          <p:cNvPr id="4" name="Slide Number Placeholder 3"/>
          <p:cNvSpPr>
            <a:spLocks noGrp="1"/>
          </p:cNvSpPr>
          <p:nvPr>
            <p:ph type="sldNum" sz="quarter" idx="10"/>
          </p:nvPr>
        </p:nvSpPr>
        <p:spPr/>
        <p:txBody>
          <a:bodyPr/>
          <a:lstStyle/>
          <a:p>
            <a:fld id="{A5F40B3A-03C6-4188-8A51-18E5DDE3D760}" type="slidenum">
              <a:rPr lang="en-US" smtClean="0"/>
              <a:t>13</a:t>
            </a:fld>
            <a:endParaRPr lang="en-US"/>
          </a:p>
        </p:txBody>
      </p:sp>
      <p:sp>
        <p:nvSpPr>
          <p:cNvPr id="5" name="Date Placeholder 4">
            <a:extLst>
              <a:ext uri="{FF2B5EF4-FFF2-40B4-BE49-F238E27FC236}">
                <a16:creationId xmlns:a16="http://schemas.microsoft.com/office/drawing/2014/main" id="{5AB949EC-C67D-4422-B46A-C55FBF3B3886}"/>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814939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Bioretention systems are landscaped shallow depressions that are designed to capture, treat and infiltrate stormwater runoff at the source before it can get into the sewer system or the local waterway.  These are often called rain gardens.  </a:t>
            </a:r>
            <a:r>
              <a:rPr lang="en-US" altLang="en-US" sz="1400" dirty="0"/>
              <a:t>Advantages of bioretention systems include  . . .</a:t>
            </a:r>
          </a:p>
          <a:p>
            <a:endParaRPr lang="en-US" sz="1400" dirty="0"/>
          </a:p>
        </p:txBody>
      </p:sp>
      <p:sp>
        <p:nvSpPr>
          <p:cNvPr id="4" name="Date Placeholder 3"/>
          <p:cNvSpPr>
            <a:spLocks noGrp="1"/>
          </p:cNvSpPr>
          <p:nvPr>
            <p:ph type="dt" idx="10"/>
          </p:nvPr>
        </p:nvSpPr>
        <p:spPr/>
        <p:txBody>
          <a:bodyPr/>
          <a:lstStyle/>
          <a:p>
            <a:r>
              <a:rPr lang="en-US"/>
              <a:t>9/3/2019</a:t>
            </a:r>
            <a:endParaRPr lang="en-US" dirty="0"/>
          </a:p>
        </p:txBody>
      </p:sp>
      <p:sp>
        <p:nvSpPr>
          <p:cNvPr id="5" name="Slide Number Placeholder 4"/>
          <p:cNvSpPr>
            <a:spLocks noGrp="1"/>
          </p:cNvSpPr>
          <p:nvPr>
            <p:ph type="sldNum" sz="quarter" idx="11"/>
          </p:nvPr>
        </p:nvSpPr>
        <p:spPr/>
        <p:txBody>
          <a:bodyPr/>
          <a:lstStyle/>
          <a:p>
            <a:fld id="{5FCC535E-05AE-47C2-B479-165F8F664279}" type="slidenum">
              <a:rPr lang="en-US" smtClean="0"/>
              <a:pPr/>
              <a:t>14</a:t>
            </a:fld>
            <a:endParaRPr lang="en-US"/>
          </a:p>
        </p:txBody>
      </p:sp>
    </p:spTree>
    <p:extLst>
      <p:ext uri="{BB962C8B-B14F-4D97-AF65-F5344CB8AC3E}">
        <p14:creationId xmlns:p14="http://schemas.microsoft.com/office/powerpoint/2010/main" val="2185878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First there are lots of type of rain gardens.</a:t>
            </a:r>
          </a:p>
        </p:txBody>
      </p:sp>
      <p:sp>
        <p:nvSpPr>
          <p:cNvPr id="2" name="Date Placeholder 1"/>
          <p:cNvSpPr>
            <a:spLocks noGrp="1"/>
          </p:cNvSpPr>
          <p:nvPr>
            <p:ph type="dt" idx="10"/>
          </p:nvPr>
        </p:nvSpPr>
        <p:spPr/>
        <p:txBody>
          <a:bodyPr/>
          <a:lstStyle/>
          <a:p>
            <a:r>
              <a:rPr lang="en-US">
                <a:solidFill>
                  <a:prstClr val="black"/>
                </a:solidFill>
              </a:rPr>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15</a:t>
            </a:fld>
            <a:endParaRPr lang="en-US"/>
          </a:p>
        </p:txBody>
      </p:sp>
    </p:spTree>
    <p:extLst>
      <p:ext uri="{BB962C8B-B14F-4D97-AF65-F5344CB8AC3E}">
        <p14:creationId xmlns:p14="http://schemas.microsoft.com/office/powerpoint/2010/main" val="2959125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t>Rain garden provide very high pollutant removal efficiencies.  This is a rain garden in Camden that takes stormwater runoff from the surrounding roadways.  A trench drain was installed in the sidewalk to convey the runoff from the road into the garden.</a:t>
            </a:r>
          </a:p>
          <a:p>
            <a:endParaRPr lang="en-US" sz="1400" dirty="0"/>
          </a:p>
        </p:txBody>
      </p:sp>
      <p:sp>
        <p:nvSpPr>
          <p:cNvPr id="4" name="Slide Number Placeholder 3"/>
          <p:cNvSpPr>
            <a:spLocks noGrp="1"/>
          </p:cNvSpPr>
          <p:nvPr>
            <p:ph type="sldNum" sz="quarter" idx="10"/>
          </p:nvPr>
        </p:nvSpPr>
        <p:spPr/>
        <p:txBody>
          <a:bodyPr/>
          <a:lstStyle/>
          <a:p>
            <a:fld id="{5FCC535E-05AE-47C2-B479-165F8F664279}" type="slidenum">
              <a:rPr lang="en-US" smtClean="0"/>
              <a:pPr/>
              <a:t>16</a:t>
            </a:fld>
            <a:endParaRPr lang="en-US"/>
          </a:p>
        </p:txBody>
      </p:sp>
    </p:spTree>
    <p:extLst>
      <p:ext uri="{BB962C8B-B14F-4D97-AF65-F5344CB8AC3E}">
        <p14:creationId xmlns:p14="http://schemas.microsoft.com/office/powerpoint/2010/main" val="354400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t>Rain gardens provide wildlife habitat, especially pollinator habitat.  Some have suggested we start calling rain gardens: “Pollinator Rain Gardens.”</a:t>
            </a:r>
          </a:p>
          <a:p>
            <a:endParaRPr lang="en-US" sz="1400" dirty="0"/>
          </a:p>
        </p:txBody>
      </p:sp>
      <p:sp>
        <p:nvSpPr>
          <p:cNvPr id="4" name="Slide Number Placeholder 3"/>
          <p:cNvSpPr>
            <a:spLocks noGrp="1"/>
          </p:cNvSpPr>
          <p:nvPr>
            <p:ph type="sldNum" sz="quarter" idx="10"/>
          </p:nvPr>
        </p:nvSpPr>
        <p:spPr/>
        <p:txBody>
          <a:bodyPr/>
          <a:lstStyle/>
          <a:p>
            <a:fld id="{5FCC535E-05AE-47C2-B479-165F8F664279}" type="slidenum">
              <a:rPr lang="en-US" smtClean="0"/>
              <a:pPr/>
              <a:t>17</a:t>
            </a:fld>
            <a:endParaRPr lang="en-US"/>
          </a:p>
        </p:txBody>
      </p:sp>
    </p:spTree>
    <p:extLst>
      <p:ext uri="{BB962C8B-B14F-4D97-AF65-F5344CB8AC3E}">
        <p14:creationId xmlns:p14="http://schemas.microsoft.com/office/powerpoint/2010/main" val="3548626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t>Rain garden are often more aesthetically pleasing than conventional detention basins.  This rain garden used the existing storm drain as an overflow.  When the garden fills with 6” of runoff, it will sit in the garden until it seeps into the ground.  Any runoff over 6” will go into the existing storm drain and be carried away in the storm sewer system.  Since the rain garden is design to capture the NJ Water Quality Storm (1.25” of rain over two-hours) and 90% of NJ’s rainfall comes in storms less than 1.25”, this rain garden will capture, treat, and infiltrate the stormwater runoff from 90% of the rainfall events.</a:t>
            </a:r>
          </a:p>
          <a:p>
            <a:endParaRPr lang="en-US" sz="1400" dirty="0"/>
          </a:p>
        </p:txBody>
      </p:sp>
      <p:sp>
        <p:nvSpPr>
          <p:cNvPr id="4" name="Slide Number Placeholder 3"/>
          <p:cNvSpPr>
            <a:spLocks noGrp="1"/>
          </p:cNvSpPr>
          <p:nvPr>
            <p:ph type="sldNum" sz="quarter" idx="10"/>
          </p:nvPr>
        </p:nvSpPr>
        <p:spPr/>
        <p:txBody>
          <a:bodyPr/>
          <a:lstStyle/>
          <a:p>
            <a:fld id="{5FCC535E-05AE-47C2-B479-165F8F664279}" type="slidenum">
              <a:rPr lang="en-US" smtClean="0"/>
              <a:pPr/>
              <a:t>18</a:t>
            </a:fld>
            <a:endParaRPr lang="en-US"/>
          </a:p>
        </p:txBody>
      </p:sp>
    </p:spTree>
    <p:extLst>
      <p:ext uri="{BB962C8B-B14F-4D97-AF65-F5344CB8AC3E}">
        <p14:creationId xmlns:p14="http://schemas.microsoft.com/office/powerpoint/2010/main" val="2959877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t>Rain gardens can be easily incorporated into the landscapes of individual homes</a:t>
            </a:r>
          </a:p>
          <a:p>
            <a:endParaRPr lang="en-US" sz="1400" dirty="0"/>
          </a:p>
        </p:txBody>
      </p:sp>
      <p:sp>
        <p:nvSpPr>
          <p:cNvPr id="4" name="Slide Number Placeholder 3"/>
          <p:cNvSpPr>
            <a:spLocks noGrp="1"/>
          </p:cNvSpPr>
          <p:nvPr>
            <p:ph type="sldNum" sz="quarter" idx="10"/>
          </p:nvPr>
        </p:nvSpPr>
        <p:spPr/>
        <p:txBody>
          <a:bodyPr/>
          <a:lstStyle/>
          <a:p>
            <a:fld id="{5FCC535E-05AE-47C2-B479-165F8F664279}" type="slidenum">
              <a:rPr lang="en-US" smtClean="0"/>
              <a:pPr/>
              <a:t>19</a:t>
            </a:fld>
            <a:endParaRPr lang="en-US"/>
          </a:p>
        </p:txBody>
      </p:sp>
    </p:spTree>
    <p:extLst>
      <p:ext uri="{BB962C8B-B14F-4D97-AF65-F5344CB8AC3E}">
        <p14:creationId xmlns:p14="http://schemas.microsoft.com/office/powerpoint/2010/main" val="416575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This is the Natural Water Cycle. When it rains, precipitation </a:t>
            </a:r>
            <a:r>
              <a:rPr lang="en-US" sz="1400" kern="1200" dirty="0">
                <a:solidFill>
                  <a:schemeClr val="tx1"/>
                </a:solidFill>
                <a:latin typeface="+mn-lt"/>
                <a:ea typeface="+mn-ea"/>
                <a:cs typeface="Arial" pitchFamily="34" charset="0"/>
              </a:rPr>
              <a:t>can be </a:t>
            </a:r>
            <a:r>
              <a:rPr lang="en-US" sz="1400" i="1" kern="1200" dirty="0">
                <a:solidFill>
                  <a:schemeClr val="tx1"/>
                </a:solidFill>
                <a:latin typeface="+mn-lt"/>
                <a:ea typeface="+mn-ea"/>
                <a:cs typeface="Arial" pitchFamily="34" charset="0"/>
              </a:rPr>
              <a:t>absorbed</a:t>
            </a:r>
            <a:r>
              <a:rPr lang="en-US" sz="1400" kern="1200" dirty="0">
                <a:solidFill>
                  <a:schemeClr val="tx1"/>
                </a:solidFill>
                <a:latin typeface="+mn-lt"/>
                <a:ea typeface="+mn-ea"/>
                <a:cs typeface="Arial" pitchFamily="34" charset="0"/>
              </a:rPr>
              <a:t> by plants, is used for photosynthesis and other biological processes</a:t>
            </a:r>
            <a:r>
              <a:rPr lang="en-US" sz="1400" kern="1200" dirty="0">
                <a:solidFill>
                  <a:schemeClr val="tx1"/>
                </a:solidFill>
                <a:latin typeface="+mn-lt"/>
                <a:ea typeface="+mn-ea"/>
                <a:cs typeface="+mn-cs"/>
              </a:rPr>
              <a:t>. </a:t>
            </a:r>
            <a:r>
              <a:rPr lang="en-US" altLang="en-US" sz="1400" kern="1200" dirty="0">
                <a:solidFill>
                  <a:schemeClr val="tx1"/>
                </a:solidFill>
                <a:latin typeface="+mn-lt"/>
                <a:ea typeface="+mn-ea"/>
                <a:cs typeface="Arial" panose="020B0604020202020204" pitchFamily="34" charset="0"/>
              </a:rPr>
              <a:t>It can </a:t>
            </a:r>
            <a:r>
              <a:rPr lang="en-US" altLang="en-US" sz="1400" i="1" kern="1200" dirty="0">
                <a:solidFill>
                  <a:schemeClr val="tx1"/>
                </a:solidFill>
                <a:latin typeface="+mn-lt"/>
                <a:ea typeface="+mn-ea"/>
                <a:cs typeface="Arial" panose="020B0604020202020204" pitchFamily="34" charset="0"/>
              </a:rPr>
              <a:t>infiltrate</a:t>
            </a:r>
            <a:r>
              <a:rPr lang="en-US" altLang="en-US" sz="1400" kern="1200" dirty="0">
                <a:solidFill>
                  <a:schemeClr val="tx1"/>
                </a:solidFill>
                <a:latin typeface="+mn-lt"/>
                <a:ea typeface="+mn-ea"/>
                <a:cs typeface="Arial" panose="020B0604020202020204" pitchFamily="34" charset="0"/>
              </a:rPr>
              <a:t> through the soil surface and percolate downward to recharge groundwater </a:t>
            </a:r>
            <a:r>
              <a:rPr lang="en-US" altLang="en-US" sz="1400" i="1" kern="1200" dirty="0">
                <a:solidFill>
                  <a:schemeClr val="tx1"/>
                </a:solidFill>
                <a:latin typeface="+mn-lt"/>
                <a:ea typeface="+mn-ea"/>
                <a:cs typeface="Arial" panose="020B0604020202020204" pitchFamily="34" charset="0"/>
              </a:rPr>
              <a:t>aquifers.</a:t>
            </a:r>
            <a:r>
              <a:rPr lang="en-US" altLang="en-US" sz="1400" kern="1200" dirty="0">
                <a:solidFill>
                  <a:schemeClr val="tx1"/>
                </a:solidFill>
                <a:latin typeface="+mn-lt"/>
                <a:ea typeface="+mn-ea"/>
                <a:cs typeface="Arial" panose="020B0604020202020204" pitchFamily="34" charset="0"/>
              </a:rPr>
              <a:t> It can </a:t>
            </a:r>
            <a:r>
              <a:rPr lang="en-US" altLang="en-US" sz="1400" i="1" kern="1200" dirty="0">
                <a:solidFill>
                  <a:schemeClr val="tx1"/>
                </a:solidFill>
                <a:latin typeface="+mn-lt"/>
                <a:ea typeface="+mn-ea"/>
                <a:cs typeface="Arial" panose="020B0604020202020204" pitchFamily="34" charset="0"/>
              </a:rPr>
              <a:t>evaporate</a:t>
            </a:r>
            <a:r>
              <a:rPr lang="en-US" altLang="en-US" sz="1400" kern="1200" dirty="0">
                <a:solidFill>
                  <a:schemeClr val="tx1"/>
                </a:solidFill>
                <a:latin typeface="+mn-lt"/>
                <a:ea typeface="+mn-ea"/>
                <a:cs typeface="Arial" panose="020B0604020202020204" pitchFamily="34" charset="0"/>
              </a:rPr>
              <a:t>. Or it can </a:t>
            </a:r>
            <a:r>
              <a:rPr lang="en-US" altLang="en-US" sz="1400" i="1" kern="1200" dirty="0">
                <a:solidFill>
                  <a:schemeClr val="tx1"/>
                </a:solidFill>
                <a:latin typeface="+mn-lt"/>
                <a:ea typeface="+mn-ea"/>
                <a:cs typeface="Arial" panose="020B0604020202020204" pitchFamily="34" charset="0"/>
              </a:rPr>
              <a:t>run off </a:t>
            </a:r>
            <a:r>
              <a:rPr lang="en-US" altLang="en-US" sz="1400" kern="1200" dirty="0">
                <a:solidFill>
                  <a:schemeClr val="tx1"/>
                </a:solidFill>
                <a:latin typeface="+mn-lt"/>
                <a:ea typeface="+mn-ea"/>
                <a:cs typeface="Arial" panose="020B0604020202020204" pitchFamily="34" charset="0"/>
              </a:rPr>
              <a:t>and become stormwater</a:t>
            </a:r>
            <a:r>
              <a:rPr lang="en-US" altLang="en-US" sz="1400" i="1" kern="1200" dirty="0">
                <a:solidFill>
                  <a:schemeClr val="tx1"/>
                </a:solidFill>
                <a:latin typeface="+mn-lt"/>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i="1" kern="1200" dirty="0">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kern="1200" dirty="0">
                <a:solidFill>
                  <a:schemeClr val="tx1"/>
                </a:solidFill>
                <a:latin typeface="+mn-lt"/>
                <a:ea typeface="+mn-ea"/>
                <a:cs typeface="Arial" panose="020B0604020202020204" pitchFamily="34" charset="0"/>
              </a:rPr>
              <a:t>But</a:t>
            </a:r>
            <a:r>
              <a:rPr lang="en-US" altLang="en-US" sz="1400" i="0" kern="1200" baseline="0" dirty="0">
                <a:solidFill>
                  <a:schemeClr val="tx1"/>
                </a:solidFill>
                <a:latin typeface="+mn-lt"/>
                <a:ea typeface="+mn-ea"/>
                <a:cs typeface="Arial" panose="020B0604020202020204" pitchFamily="34" charset="0"/>
              </a:rPr>
              <a:t> this cycle doesn’t represent all of the 7,354 square miles of land in New Jersey. 12.1% of the land in New Jersey is covered with impervious surfaces. </a:t>
            </a:r>
            <a:endParaRPr lang="en-US" sz="1400" dirty="0"/>
          </a:p>
        </p:txBody>
      </p:sp>
      <p:sp>
        <p:nvSpPr>
          <p:cNvPr id="4" name="Slide Number Placeholder 3"/>
          <p:cNvSpPr>
            <a:spLocks noGrp="1"/>
          </p:cNvSpPr>
          <p:nvPr>
            <p:ph type="sldNum" sz="quarter" idx="10"/>
          </p:nvPr>
        </p:nvSpPr>
        <p:spPr/>
        <p:txBody>
          <a:bodyPr/>
          <a:lstStyle/>
          <a:p>
            <a:fld id="{5FCC535E-05AE-47C2-B479-165F8F664279}" type="slidenum">
              <a:rPr lang="en-US" smtClean="0"/>
              <a:pPr/>
              <a:t>2</a:t>
            </a:fld>
            <a:endParaRPr lang="en-US"/>
          </a:p>
        </p:txBody>
      </p:sp>
    </p:spTree>
    <p:extLst>
      <p:ext uri="{BB962C8B-B14F-4D97-AF65-F5344CB8AC3E}">
        <p14:creationId xmlns:p14="http://schemas.microsoft.com/office/powerpoint/2010/main" val="3081719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one of my favorite practices is permeable pavement.</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20</a:t>
            </a:fld>
            <a:endParaRPr lang="en-US"/>
          </a:p>
        </p:txBody>
      </p:sp>
    </p:spTree>
    <p:extLst>
      <p:ext uri="{BB962C8B-B14F-4D97-AF65-F5344CB8AC3E}">
        <p14:creationId xmlns:p14="http://schemas.microsoft.com/office/powerpoint/2010/main" val="4052124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Four main types of permeable pavements:  porous asphalt, pervious concrete, permeable pavers, and grass (reinforced turf) pavers.</a:t>
            </a:r>
          </a:p>
        </p:txBody>
      </p:sp>
      <p:sp>
        <p:nvSpPr>
          <p:cNvPr id="2" name="Date Placeholder 1"/>
          <p:cNvSpPr>
            <a:spLocks noGrp="1"/>
          </p:cNvSpPr>
          <p:nvPr>
            <p:ph type="dt" idx="10"/>
          </p:nvPr>
        </p:nvSpPr>
        <p:spPr/>
        <p:txBody>
          <a:bodyPr/>
          <a:lstStyle/>
          <a:p>
            <a:r>
              <a:rPr lang="en-US"/>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21</a:t>
            </a:fld>
            <a:endParaRPr lang="en-US"/>
          </a:p>
        </p:txBody>
      </p:sp>
    </p:spTree>
    <p:extLst>
      <p:ext uri="{BB962C8B-B14F-4D97-AF65-F5344CB8AC3E}">
        <p14:creationId xmlns:p14="http://schemas.microsoft.com/office/powerpoint/2010/main" val="1617875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And no black ice</a:t>
            </a:r>
          </a:p>
        </p:txBody>
      </p:sp>
      <p:sp>
        <p:nvSpPr>
          <p:cNvPr id="2" name="Date Placeholder 1"/>
          <p:cNvSpPr>
            <a:spLocks noGrp="1"/>
          </p:cNvSpPr>
          <p:nvPr>
            <p:ph type="dt" idx="10"/>
          </p:nvPr>
        </p:nvSpPr>
        <p:spPr/>
        <p:txBody>
          <a:bodyPr/>
          <a:lstStyle/>
          <a:p>
            <a:r>
              <a:rPr lang="en-US"/>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22</a:t>
            </a:fld>
            <a:endParaRPr lang="en-US"/>
          </a:p>
        </p:txBody>
      </p:sp>
    </p:spTree>
    <p:extLst>
      <p:ext uri="{BB962C8B-B14F-4D97-AF65-F5344CB8AC3E}">
        <p14:creationId xmlns:p14="http://schemas.microsoft.com/office/powerpoint/2010/main" val="3098576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Porous asphalt parking lot at the Clark municipal building.  Porous asphalt in the parking spaces and traditional asphalt in the cartway.</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23</a:t>
            </a:fld>
            <a:endParaRPr lang="en-US"/>
          </a:p>
        </p:txBody>
      </p:sp>
    </p:spTree>
    <p:extLst>
      <p:ext uri="{BB962C8B-B14F-4D97-AF65-F5344CB8AC3E}">
        <p14:creationId xmlns:p14="http://schemas.microsoft.com/office/powerpoint/2010/main" val="1014204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Pervious concrete</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24</a:t>
            </a:fld>
            <a:endParaRPr lang="en-US"/>
          </a:p>
        </p:txBody>
      </p:sp>
    </p:spTree>
    <p:extLst>
      <p:ext uri="{BB962C8B-B14F-4D97-AF65-F5344CB8AC3E}">
        <p14:creationId xmlns:p14="http://schemas.microsoft.com/office/powerpoint/2010/main" val="2697743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Permeable pavers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25</a:t>
            </a:fld>
            <a:endParaRPr lang="en-US"/>
          </a:p>
        </p:txBody>
      </p:sp>
    </p:spTree>
    <p:extLst>
      <p:ext uri="{BB962C8B-B14F-4D97-AF65-F5344CB8AC3E}">
        <p14:creationId xmlns:p14="http://schemas.microsoft.com/office/powerpoint/2010/main" val="3413173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Grass pavers (this one is called </a:t>
            </a:r>
            <a:r>
              <a:rPr lang="en-US" dirty="0" err="1"/>
              <a:t>turfstone</a:t>
            </a:r>
            <a:r>
              <a:rPr lang="en-US" dirty="0"/>
              <a:t>)</a:t>
            </a:r>
          </a:p>
        </p:txBody>
      </p:sp>
      <p:sp>
        <p:nvSpPr>
          <p:cNvPr id="2" name="Date Placeholder 1"/>
          <p:cNvSpPr>
            <a:spLocks noGrp="1"/>
          </p:cNvSpPr>
          <p:nvPr>
            <p:ph type="dt" idx="10"/>
          </p:nvPr>
        </p:nvSpPr>
        <p:spPr/>
        <p:txBody>
          <a:bodyPr/>
          <a:lstStyle/>
          <a:p>
            <a:r>
              <a:rPr lang="en-US"/>
              <a:t>9/3/2019</a:t>
            </a:r>
          </a:p>
        </p:txBody>
      </p:sp>
      <p:sp>
        <p:nvSpPr>
          <p:cNvPr id="4" name="Slide Number Placeholder 3"/>
          <p:cNvSpPr>
            <a:spLocks noGrp="1"/>
          </p:cNvSpPr>
          <p:nvPr>
            <p:ph type="sldNum" sz="quarter" idx="11"/>
          </p:nvPr>
        </p:nvSpPr>
        <p:spPr/>
        <p:txBody>
          <a:bodyPr/>
          <a:lstStyle/>
          <a:p>
            <a:fld id="{5FCC535E-05AE-47C2-B479-165F8F664279}" type="slidenum">
              <a:rPr lang="en-US" smtClean="0"/>
              <a:pPr/>
              <a:t>26</a:t>
            </a:fld>
            <a:endParaRPr lang="en-US"/>
          </a:p>
        </p:txBody>
      </p:sp>
    </p:spTree>
    <p:extLst>
      <p:ext uri="{BB962C8B-B14F-4D97-AF65-F5344CB8AC3E}">
        <p14:creationId xmlns:p14="http://schemas.microsoft.com/office/powerpoint/2010/main" val="393685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Rainwater harvesting is another green infrastructure practice that can be used throughout New Jersey</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27</a:t>
            </a:fld>
            <a:endParaRPr lang="en-US"/>
          </a:p>
        </p:txBody>
      </p:sp>
    </p:spTree>
    <p:extLst>
      <p:ext uri="{BB962C8B-B14F-4D97-AF65-F5344CB8AC3E}">
        <p14:creationId xmlns:p14="http://schemas.microsoft.com/office/powerpoint/2010/main" val="3466941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There are rain barrels that the individual homeowner use.</a:t>
            </a:r>
          </a:p>
        </p:txBody>
      </p:sp>
      <p:sp>
        <p:nvSpPr>
          <p:cNvPr id="2" name="Date Placeholder 1"/>
          <p:cNvSpPr>
            <a:spLocks noGrp="1"/>
          </p:cNvSpPr>
          <p:nvPr>
            <p:ph type="dt" idx="10"/>
          </p:nvPr>
        </p:nvSpPr>
        <p:spPr/>
        <p:txBody>
          <a:bodyPr/>
          <a:lstStyle/>
          <a:p>
            <a:r>
              <a:rPr lang="en-US">
                <a:solidFill>
                  <a:prstClr val="black"/>
                </a:solidFill>
              </a:rPr>
              <a:t>9/3/2019</a:t>
            </a:r>
          </a:p>
        </p:txBody>
      </p:sp>
      <p:sp>
        <p:nvSpPr>
          <p:cNvPr id="5" name="Slide Number Placeholder 4"/>
          <p:cNvSpPr>
            <a:spLocks noGrp="1"/>
          </p:cNvSpPr>
          <p:nvPr>
            <p:ph type="sldNum" sz="quarter" idx="11"/>
          </p:nvPr>
        </p:nvSpPr>
        <p:spPr/>
        <p:txBody>
          <a:bodyPr/>
          <a:lstStyle/>
          <a:p>
            <a:fld id="{5FCC535E-05AE-47C2-B479-165F8F664279}" type="slidenum">
              <a:rPr lang="en-US" smtClean="0"/>
              <a:pPr/>
              <a:t>28</a:t>
            </a:fld>
            <a:endParaRPr lang="en-US"/>
          </a:p>
        </p:txBody>
      </p:sp>
    </p:spTree>
    <p:extLst>
      <p:ext uri="{BB962C8B-B14F-4D97-AF65-F5344CB8AC3E}">
        <p14:creationId xmlns:p14="http://schemas.microsoft.com/office/powerpoint/2010/main" val="139609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Cisterns are bigger rainwater harvesting systems</a:t>
            </a:r>
          </a:p>
        </p:txBody>
      </p:sp>
      <p:sp>
        <p:nvSpPr>
          <p:cNvPr id="2" name="Date Placeholder 1"/>
          <p:cNvSpPr>
            <a:spLocks noGrp="1"/>
          </p:cNvSpPr>
          <p:nvPr>
            <p:ph type="dt" idx="10"/>
          </p:nvPr>
        </p:nvSpPr>
        <p:spPr/>
        <p:txBody>
          <a:bodyPr/>
          <a:lstStyle/>
          <a:p>
            <a:r>
              <a:rPr lang="en-US">
                <a:solidFill>
                  <a:prstClr val="black"/>
                </a:solidFill>
              </a:rPr>
              <a:t>9/3/2019</a:t>
            </a:r>
          </a:p>
        </p:txBody>
      </p:sp>
      <p:sp>
        <p:nvSpPr>
          <p:cNvPr id="5" name="Slide Number Placeholder 4"/>
          <p:cNvSpPr>
            <a:spLocks noGrp="1"/>
          </p:cNvSpPr>
          <p:nvPr>
            <p:ph type="sldNum" sz="quarter" idx="11"/>
          </p:nvPr>
        </p:nvSpPr>
        <p:spPr/>
        <p:txBody>
          <a:bodyPr/>
          <a:lstStyle/>
          <a:p>
            <a:fld id="{5FCC535E-05AE-47C2-B479-165F8F664279}" type="slidenum">
              <a:rPr lang="en-US" smtClean="0"/>
              <a:pPr/>
              <a:t>29</a:t>
            </a:fld>
            <a:endParaRPr lang="en-US"/>
          </a:p>
        </p:txBody>
      </p:sp>
    </p:spTree>
    <p:extLst>
      <p:ext uri="{BB962C8B-B14F-4D97-AF65-F5344CB8AC3E}">
        <p14:creationId xmlns:p14="http://schemas.microsoft.com/office/powerpoint/2010/main" val="194400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develop our landscape, we add impervious surfaces, thereby converting the natural water cycle into …</a:t>
            </a:r>
            <a:endParaRPr lang="en-US" dirty="0"/>
          </a:p>
        </p:txBody>
      </p:sp>
      <p:sp>
        <p:nvSpPr>
          <p:cNvPr id="4" name="Date Placeholder 3"/>
          <p:cNvSpPr>
            <a:spLocks noGrp="1"/>
          </p:cNvSpPr>
          <p:nvPr>
            <p:ph type="dt" idx="10"/>
          </p:nvPr>
        </p:nvSpPr>
        <p:spPr/>
        <p:txBody>
          <a:bodyPr/>
          <a:lstStyle/>
          <a:p>
            <a:r>
              <a:rPr lang="en-US"/>
              <a:t>9/3/2019</a:t>
            </a:r>
          </a:p>
        </p:txBody>
      </p:sp>
      <p:sp>
        <p:nvSpPr>
          <p:cNvPr id="5" name="Slide Number Placeholder 4"/>
          <p:cNvSpPr>
            <a:spLocks noGrp="1"/>
          </p:cNvSpPr>
          <p:nvPr>
            <p:ph type="sldNum" sz="quarter" idx="11"/>
          </p:nvPr>
        </p:nvSpPr>
        <p:spPr/>
        <p:txBody>
          <a:bodyPr/>
          <a:lstStyle/>
          <a:p>
            <a:fld id="{5FCC535E-05AE-47C2-B479-165F8F664279}" type="slidenum">
              <a:rPr lang="en-US" smtClean="0"/>
              <a:pPr/>
              <a:t>3</a:t>
            </a:fld>
            <a:endParaRPr lang="en-US"/>
          </a:p>
        </p:txBody>
      </p:sp>
    </p:spTree>
    <p:extLst>
      <p:ext uri="{BB962C8B-B14F-4D97-AF65-F5344CB8AC3E}">
        <p14:creationId xmlns:p14="http://schemas.microsoft.com/office/powerpoint/2010/main" val="425969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benefits of rainwater harvesting systems</a:t>
            </a:r>
            <a:r>
              <a:rPr lang="en-US" sz="1400" baseline="0" dirty="0"/>
              <a:t> are: t</a:t>
            </a:r>
            <a:r>
              <a:rPr lang="en-US" sz="1400" dirty="0"/>
              <a:t>hey provide access to free water</a:t>
            </a:r>
          </a:p>
        </p:txBody>
      </p:sp>
      <p:sp>
        <p:nvSpPr>
          <p:cNvPr id="4" name="Slide Number Placeholder 3"/>
          <p:cNvSpPr>
            <a:spLocks noGrp="1"/>
          </p:cNvSpPr>
          <p:nvPr>
            <p:ph type="sldNum" sz="quarter" idx="10"/>
          </p:nvPr>
        </p:nvSpPr>
        <p:spPr/>
        <p:txBody>
          <a:bodyPr/>
          <a:lstStyle/>
          <a:p>
            <a:fld id="{5FCC535E-05AE-47C2-B479-165F8F664279}" type="slidenum">
              <a:rPr lang="en-US" smtClean="0"/>
              <a:pPr/>
              <a:t>30</a:t>
            </a:fld>
            <a:endParaRPr lang="en-US"/>
          </a:p>
        </p:txBody>
      </p:sp>
    </p:spTree>
    <p:extLst>
      <p:ext uri="{BB962C8B-B14F-4D97-AF65-F5344CB8AC3E}">
        <p14:creationId xmlns:p14="http://schemas.microsoft.com/office/powerpoint/2010/main" val="1566529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Are sometimes</a:t>
            </a:r>
            <a:r>
              <a:rPr lang="en-US" sz="1400" baseline="0" dirty="0"/>
              <a:t> the only source of water for community gardens</a:t>
            </a:r>
            <a:endParaRPr lang="en-US" sz="1400" dirty="0"/>
          </a:p>
        </p:txBody>
      </p:sp>
      <p:sp>
        <p:nvSpPr>
          <p:cNvPr id="4" name="Slide Number Placeholder 3"/>
          <p:cNvSpPr>
            <a:spLocks noGrp="1"/>
          </p:cNvSpPr>
          <p:nvPr>
            <p:ph type="sldNum" sz="quarter" idx="10"/>
          </p:nvPr>
        </p:nvSpPr>
        <p:spPr/>
        <p:txBody>
          <a:bodyPr/>
          <a:lstStyle/>
          <a:p>
            <a:fld id="{5FCC535E-05AE-47C2-B479-165F8F664279}" type="slidenum">
              <a:rPr lang="en-US" smtClean="0"/>
              <a:pPr/>
              <a:t>31</a:t>
            </a:fld>
            <a:endParaRPr lang="en-US"/>
          </a:p>
        </p:txBody>
      </p:sp>
    </p:spTree>
    <p:extLst>
      <p:ext uri="{BB962C8B-B14F-4D97-AF65-F5344CB8AC3E}">
        <p14:creationId xmlns:p14="http://schemas.microsoft.com/office/powerpoint/2010/main" val="3802369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Are easily winterized</a:t>
            </a:r>
          </a:p>
          <a:p>
            <a:endParaRPr lang="en-US" sz="1400" dirty="0"/>
          </a:p>
        </p:txBody>
      </p:sp>
      <p:sp>
        <p:nvSpPr>
          <p:cNvPr id="4" name="Slide Number Placeholder 3"/>
          <p:cNvSpPr>
            <a:spLocks noGrp="1"/>
          </p:cNvSpPr>
          <p:nvPr>
            <p:ph type="sldNum" sz="quarter" idx="10"/>
          </p:nvPr>
        </p:nvSpPr>
        <p:spPr/>
        <p:txBody>
          <a:bodyPr/>
          <a:lstStyle/>
          <a:p>
            <a:fld id="{5FCC535E-05AE-47C2-B479-165F8F664279}" type="slidenum">
              <a:rPr lang="en-US" smtClean="0"/>
              <a:pPr/>
              <a:t>32</a:t>
            </a:fld>
            <a:endParaRPr lang="en-US"/>
          </a:p>
        </p:txBody>
      </p:sp>
    </p:spTree>
    <p:extLst>
      <p:ext uri="{BB962C8B-B14F-4D97-AF65-F5344CB8AC3E}">
        <p14:creationId xmlns:p14="http://schemas.microsoft.com/office/powerpoint/2010/main" val="3111016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about flooding?  How can GI be used to address flooding from bigger storms?  This is the bioretention basin at the Frelinghuysen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Arboretum.  It captures stormwater runoff from the parking lot and the buildings.</a:t>
            </a:r>
          </a:p>
          <a:p>
            <a:r>
              <a:rPr lang="en-US" dirty="0"/>
              <a:t>. </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33</a:t>
            </a:fld>
            <a:endParaRPr lang="en-US"/>
          </a:p>
        </p:txBody>
      </p:sp>
    </p:spTree>
    <p:extLst>
      <p:ext uri="{BB962C8B-B14F-4D97-AF65-F5344CB8AC3E}">
        <p14:creationId xmlns:p14="http://schemas.microsoft.com/office/powerpoint/2010/main" val="3624952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that was built at an office building in Readington.  When it rains, these systems fill up with six inches of water that is allowed to infiltrate and the stormwater runoff from larger storms fills up the remaining 4 feet of basin and is slowly released over time.  Now both of these larger bioretention basins were built as part of new construction but how do we go into developed areas and retrofit them with this level of stormwater management.  Is bioretention still an option?</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34</a:t>
            </a:fld>
            <a:endParaRPr lang="en-US"/>
          </a:p>
        </p:txBody>
      </p:sp>
    </p:spTree>
    <p:extLst>
      <p:ext uri="{BB962C8B-B14F-4D97-AF65-F5344CB8AC3E}">
        <p14:creationId xmlns:p14="http://schemas.microsoft.com/office/powerpoint/2010/main" val="3499139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retrofit project but only designed to capture the first 1.25 inches of stormwater runoff from the parking lot.  If we wanted to manage the 100-year storm we would have to make it 6.5 times deeper or about 3.25 feet deep.  But this would only manage runoff from the parking lot not the surrounding buildings like the bioretention system at the Arboretum and Office Building does.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35</a:t>
            </a:fld>
            <a:endParaRPr lang="en-US"/>
          </a:p>
        </p:txBody>
      </p:sp>
    </p:spTree>
    <p:extLst>
      <p:ext uri="{BB962C8B-B14F-4D97-AF65-F5344CB8AC3E}">
        <p14:creationId xmlns:p14="http://schemas.microsoft.com/office/powerpoint/2010/main" val="3277543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leave the rain garden as is and install overflow drains in it as shown in this picture.  Then these drains could carry the stormwater runoff from larger events to a storage/infiltration system under the parking lot.  Only 20 to 25% of the area under the parking lot would be needed to manage runoff from the parking lot, leaving additional space for managing the stormwater runoff from the surrounding buildings or streets.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36</a:t>
            </a:fld>
            <a:endParaRPr lang="en-US"/>
          </a:p>
        </p:txBody>
      </p:sp>
    </p:spTree>
    <p:extLst>
      <p:ext uri="{BB962C8B-B14F-4D97-AF65-F5344CB8AC3E}">
        <p14:creationId xmlns:p14="http://schemas.microsoft.com/office/powerpoint/2010/main" val="2949004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we could just make the parking lot into permeable pavement and increase the stone storage reservoir under the parking lot.  The porosity of the stone is 40% so for every foot of water you want to manage, you need 2.5 feet of stone.  There is a porous asphalt parking lot at a Target/Lowes in Vermont with 8 feet stone storage layer. </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37</a:t>
            </a:fld>
            <a:endParaRPr lang="en-US"/>
          </a:p>
        </p:txBody>
      </p:sp>
    </p:spTree>
    <p:extLst>
      <p:ext uri="{BB962C8B-B14F-4D97-AF65-F5344CB8AC3E}">
        <p14:creationId xmlns:p14="http://schemas.microsoft.com/office/powerpoint/2010/main" val="3615946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38</a:t>
            </a:fld>
            <a:endParaRPr lang="en-US"/>
          </a:p>
        </p:txBody>
      </p:sp>
    </p:spTree>
    <p:extLst>
      <p:ext uri="{BB962C8B-B14F-4D97-AF65-F5344CB8AC3E}">
        <p14:creationId xmlns:p14="http://schemas.microsoft.com/office/powerpoint/2010/main" val="3542052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39</a:t>
            </a:fld>
            <a:endParaRPr lang="en-US"/>
          </a:p>
        </p:txBody>
      </p:sp>
    </p:spTree>
    <p:extLst>
      <p:ext uri="{BB962C8B-B14F-4D97-AF65-F5344CB8AC3E}">
        <p14:creationId xmlns:p14="http://schemas.microsoft.com/office/powerpoint/2010/main" val="143205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urban water cycle.  In New Jersey, we now have much less infiltration and transpiration and much more runoff.   One goal of stormwater management with green infrastructure is to restore the urban water cycle back into the natural water cycle by reducing runoff and increasing infiltration.</a:t>
            </a:r>
          </a:p>
        </p:txBody>
      </p:sp>
      <p:sp>
        <p:nvSpPr>
          <p:cNvPr id="4" name="Slide Number Placeholder 3"/>
          <p:cNvSpPr>
            <a:spLocks noGrp="1"/>
          </p:cNvSpPr>
          <p:nvPr>
            <p:ph type="sldNum" sz="quarter" idx="10"/>
          </p:nvPr>
        </p:nvSpPr>
        <p:spPr/>
        <p:txBody>
          <a:bodyPr/>
          <a:lstStyle/>
          <a:p>
            <a:fld id="{5FCC535E-05AE-47C2-B479-165F8F664279}" type="slidenum">
              <a:rPr lang="en-US" smtClean="0"/>
              <a:pPr/>
              <a:t>4</a:t>
            </a:fld>
            <a:endParaRPr lang="en-US"/>
          </a:p>
        </p:txBody>
      </p:sp>
    </p:spTree>
    <p:extLst>
      <p:ext uri="{BB962C8B-B14F-4D97-AF65-F5344CB8AC3E}">
        <p14:creationId xmlns:p14="http://schemas.microsoft.com/office/powerpoint/2010/main" val="226186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Stormwater runoff is the main cause of New Jersey’s waterways being impaired.</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5</a:t>
            </a:fld>
            <a:endParaRPr lang="en-US"/>
          </a:p>
        </p:txBody>
      </p:sp>
    </p:spTree>
    <p:extLst>
      <p:ext uri="{BB962C8B-B14F-4D97-AF65-F5344CB8AC3E}">
        <p14:creationId xmlns:p14="http://schemas.microsoft.com/office/powerpoint/2010/main" val="2530471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Stormwater runoff can impact water quality, fish kills, harmful algal blooms, high bacteria levels, etc.</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6</a:t>
            </a:fld>
            <a:endParaRPr lang="en-US"/>
          </a:p>
        </p:txBody>
      </p:sp>
    </p:spTree>
    <p:extLst>
      <p:ext uri="{BB962C8B-B14F-4D97-AF65-F5344CB8AC3E}">
        <p14:creationId xmlns:p14="http://schemas.microsoft.com/office/powerpoint/2010/main" val="522386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Stormwater runoff can cause localized flooding.</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7</a:t>
            </a:fld>
            <a:endParaRPr lang="en-US"/>
          </a:p>
        </p:txBody>
      </p:sp>
    </p:spTree>
    <p:extLst>
      <p:ext uri="{BB962C8B-B14F-4D97-AF65-F5344CB8AC3E}">
        <p14:creationId xmlns:p14="http://schemas.microsoft.com/office/powerpoint/2010/main" val="61099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Flooding of our urban and suburban communities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8</a:t>
            </a:fld>
            <a:endParaRPr lang="en-US"/>
          </a:p>
        </p:txBody>
      </p:sp>
    </p:spTree>
    <p:extLst>
      <p:ext uri="{BB962C8B-B14F-4D97-AF65-F5344CB8AC3E}">
        <p14:creationId xmlns:p14="http://schemas.microsoft.com/office/powerpoint/2010/main" val="40975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major flooding of our cities and towns.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FCC535E-05AE-47C2-B479-165F8F664279}" type="slidenum">
              <a:rPr lang="en-US" smtClean="0"/>
              <a:pPr/>
              <a:t>9</a:t>
            </a:fld>
            <a:endParaRPr lang="en-US"/>
          </a:p>
        </p:txBody>
      </p:sp>
    </p:spTree>
    <p:extLst>
      <p:ext uri="{BB962C8B-B14F-4D97-AF65-F5344CB8AC3E}">
        <p14:creationId xmlns:p14="http://schemas.microsoft.com/office/powerpoint/2010/main" val="1734037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500AD-2BDD-4700-8C57-A2188A60D76C}" type="datetime1">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A6900-3028-4916-A5CD-0744336776FA}" type="datetime1">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AB5B-4913-4249-B345-CC30155E64AF}" type="datetime1">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D723A5-15B2-446C-995E-462B588C4B31}" type="datetime1">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1671A6-980A-4528-AF7C-83E98BFD505C}" type="datetime1">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66FCF-B730-407C-AC50-CD487B54ACD7}" type="datetime1">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5909C4-C452-49A5-BB4C-D67F45EA1AA0}" type="datetime1">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361ED3-C634-4A3F-99B0-3D324C0FB4E7}" type="datetime1">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3DE92-D680-45DE-AD9B-F469D222B109}" type="datetime1">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712AE3-69CD-4A75-974E-C22A0CB9B49D}" type="datetime1">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B4639B-34B8-4A15-8188-3CB84D89B005}" type="datetime1">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DE488-1DC1-41B7-A272-2FB0C3E4897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576D8-13A9-4904-846E-F8B873E71629}" type="datetime1">
              <a:rPr lang="en-US" smtClean="0"/>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DE488-1DC1-41B7-A272-2FB0C3E489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3.xml"/><Relationship Id="rId7"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5.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29.jpe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38.jpeg"/><Relationship Id="rId4" Type="http://schemas.openxmlformats.org/officeDocument/2006/relationships/image" Target="http://imgs.ebuild.com/cms/ebuild/2007/41492/grasspaver.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91200" y="304800"/>
            <a:ext cx="3048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81000" y="762000"/>
            <a:ext cx="8305800" cy="646331"/>
          </a:xfrm>
          <a:prstGeom prst="rect">
            <a:avLst/>
          </a:prstGeom>
          <a:noFill/>
        </p:spPr>
        <p:txBody>
          <a:bodyPr wrap="square" rtlCol="0">
            <a:spAutoFit/>
          </a:bodyPr>
          <a:lstStyle/>
          <a:p>
            <a:pPr algn="ct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 Infrastructure Overview</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743200"/>
            <a:ext cx="2743200" cy="2057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0200"/>
            <a:ext cx="2298192" cy="9988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1588" y="5334000"/>
            <a:ext cx="1975612" cy="968625"/>
          </a:xfrm>
          <a:prstGeom prst="rect">
            <a:avLst/>
          </a:prstGeom>
        </p:spPr>
      </p:pic>
      <p:pic>
        <p:nvPicPr>
          <p:cNvPr id="5" name="Picture 4" descr="A group of people sitting in a garden&#10;&#10;Description automatically generated">
            <a:extLst>
              <a:ext uri="{FF2B5EF4-FFF2-40B4-BE49-F238E27FC236}">
                <a16:creationId xmlns:a16="http://schemas.microsoft.com/office/drawing/2014/main" id="{27AF9766-76E2-4248-8C87-BA1397BC65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2743200"/>
            <a:ext cx="2743200" cy="2057400"/>
          </a:xfrm>
          <a:prstGeom prst="rect">
            <a:avLst/>
          </a:prstGeom>
        </p:spPr>
      </p:pic>
      <p:pic>
        <p:nvPicPr>
          <p:cNvPr id="12" name="Picture 11">
            <a:extLst>
              <a:ext uri="{FF2B5EF4-FFF2-40B4-BE49-F238E27FC236}">
                <a16:creationId xmlns:a16="http://schemas.microsoft.com/office/drawing/2014/main" id="{4A996400-6EB2-48B3-839D-6B21FE281E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400" y="2743200"/>
            <a:ext cx="2743200" cy="2057400"/>
          </a:xfrm>
          <a:prstGeom prst="rect">
            <a:avLst/>
          </a:prstGeom>
        </p:spPr>
      </p:pic>
      <p:pic>
        <p:nvPicPr>
          <p:cNvPr id="1026" name="Picture 2" descr="NJ Sea Grant Consortium Gift Shop Sea Grant Logo Items">
            <a:extLst>
              <a:ext uri="{FF2B5EF4-FFF2-40B4-BE49-F238E27FC236}">
                <a16:creationId xmlns:a16="http://schemas.microsoft.com/office/drawing/2014/main" id="{AC3A7A89-5B0C-18F0-D0D3-15CC6AD380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4398" y="4986967"/>
            <a:ext cx="2268040" cy="14447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935A1F1-5E20-4741-3E18-DEFC6077E8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1762" y="5105400"/>
            <a:ext cx="2845238" cy="17163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629"/>
            <a:ext cx="8229600" cy="953812"/>
          </a:xfrm>
        </p:spPr>
        <p:txBody>
          <a:bodyPr>
            <a:normAutofit/>
          </a:bodyPr>
          <a:lstStyle/>
          <a:p>
            <a:pPr>
              <a:defRPr/>
            </a:pPr>
            <a:r>
              <a:rPr lang="en-US" sz="3600" b="1" dirty="0">
                <a:solidFill>
                  <a:srgbClr val="C00000"/>
                </a:solidFill>
                <a:latin typeface="Arial" panose="020B0604020202020204" pitchFamily="34" charset="0"/>
                <a:cs typeface="Arial" panose="020B0604020202020204" pitchFamily="34" charset="0"/>
              </a:rPr>
              <a:t> Is Green Infrastructure a solution?</a:t>
            </a:r>
          </a:p>
        </p:txBody>
      </p:sp>
      <p:pic>
        <p:nvPicPr>
          <p:cNvPr id="33800" name="Picture 5" descr="318.JPG"/>
          <p:cNvPicPr>
            <a:picLocks noChangeAspect="1"/>
          </p:cNvPicPr>
          <p:nvPr/>
        </p:nvPicPr>
        <p:blipFill>
          <a:blip r:embed="rId3" cstate="print"/>
          <a:srcRect/>
          <a:stretch>
            <a:fillRect/>
          </a:stretch>
        </p:blipFill>
        <p:spPr bwMode="auto">
          <a:xfrm>
            <a:off x="3408363" y="4875213"/>
            <a:ext cx="2230437" cy="1673225"/>
          </a:xfrm>
          <a:prstGeom prst="rect">
            <a:avLst/>
          </a:prstGeom>
          <a:noFill/>
          <a:ln w="9525">
            <a:noFill/>
            <a:miter lim="800000"/>
            <a:headEnd/>
            <a:tailEnd/>
          </a:ln>
        </p:spPr>
      </p:pic>
      <p:pic>
        <p:nvPicPr>
          <p:cNvPr id="33801" name="Picture 6" descr="Installation 061011"/>
          <p:cNvPicPr>
            <a:picLocks noChangeAspect="1" noChangeArrowheads="1"/>
          </p:cNvPicPr>
          <p:nvPr/>
        </p:nvPicPr>
        <p:blipFill>
          <a:blip r:embed="rId4" cstate="print"/>
          <a:srcRect/>
          <a:stretch>
            <a:fillRect/>
          </a:stretch>
        </p:blipFill>
        <p:spPr bwMode="auto">
          <a:xfrm>
            <a:off x="685800" y="4879975"/>
            <a:ext cx="2232025" cy="1673225"/>
          </a:xfrm>
          <a:prstGeom prst="rect">
            <a:avLst/>
          </a:prstGeom>
          <a:noFill/>
          <a:ln w="9525">
            <a:noFill/>
            <a:miter lim="800000"/>
            <a:headEnd/>
            <a:tailEnd/>
          </a:ln>
        </p:spPr>
      </p:pic>
      <p:pic>
        <p:nvPicPr>
          <p:cNvPr id="10" name="Picture 2" descr="IMG_3054.JPG"/>
          <p:cNvPicPr>
            <a:picLocks noChangeAspect="1"/>
          </p:cNvPicPr>
          <p:nvPr/>
        </p:nvPicPr>
        <p:blipFill>
          <a:blip r:embed="rId5" cstate="print"/>
          <a:srcRect/>
          <a:stretch>
            <a:fillRect/>
          </a:stretch>
        </p:blipFill>
        <p:spPr bwMode="auto">
          <a:xfrm>
            <a:off x="4876801" y="1111470"/>
            <a:ext cx="3962399" cy="2519834"/>
          </a:xfrm>
          <a:prstGeom prst="rect">
            <a:avLst/>
          </a:prstGeom>
          <a:noFill/>
          <a:ln w="9525">
            <a:noFill/>
            <a:miter lim="800000"/>
            <a:headEnd/>
            <a:tailEnd/>
          </a:ln>
        </p:spPr>
      </p:pic>
      <p:pic>
        <p:nvPicPr>
          <p:cNvPr id="11" name="Picture 5" descr="G:\CAMDEN\to be sorted\IMG_0892.JPG"/>
          <p:cNvPicPr>
            <a:picLocks noChangeAspect="1" noChangeArrowheads="1"/>
          </p:cNvPicPr>
          <p:nvPr/>
        </p:nvPicPr>
        <p:blipFill>
          <a:blip r:embed="rId6" cstate="print"/>
          <a:srcRect t="2000" r="2058"/>
          <a:stretch>
            <a:fillRect/>
          </a:stretch>
        </p:blipFill>
        <p:spPr bwMode="auto">
          <a:xfrm>
            <a:off x="5867400" y="4091543"/>
            <a:ext cx="2971800" cy="2230009"/>
          </a:xfrm>
          <a:prstGeom prst="rect">
            <a:avLst/>
          </a:prstGeom>
          <a:noFill/>
          <a:ln w="9525">
            <a:noFill/>
            <a:miter lim="800000"/>
            <a:headEnd/>
            <a:tailEnd/>
          </a:ln>
        </p:spPr>
      </p:pic>
      <p:sp>
        <p:nvSpPr>
          <p:cNvPr id="33795" name="TextBox 5"/>
          <p:cNvSpPr txBox="1">
            <a:spLocks noChangeArrowheads="1"/>
          </p:cNvSpPr>
          <p:nvPr/>
        </p:nvSpPr>
        <p:spPr bwMode="auto">
          <a:xfrm>
            <a:off x="304801" y="764629"/>
            <a:ext cx="4572000" cy="1446550"/>
          </a:xfrm>
          <a:prstGeom prst="rect">
            <a:avLst/>
          </a:prstGeom>
          <a:noFill/>
          <a:ln w="9525">
            <a:noFill/>
            <a:miter lim="800000"/>
            <a:headEnd/>
            <a:tailEnd/>
          </a:ln>
        </p:spPr>
        <p:txBody>
          <a:bodyPr wrap="square">
            <a:spAutoFit/>
          </a:bodyPr>
          <a:lstStyle/>
          <a:p>
            <a:pPr fontAlgn="auto">
              <a:spcBef>
                <a:spcPct val="20000"/>
              </a:spcBef>
              <a:spcAft>
                <a:spcPts val="0"/>
              </a:spcAft>
            </a:pPr>
            <a:r>
              <a:rPr lang="en-US" sz="2200" dirty="0">
                <a:solidFill>
                  <a:prstClr val="black"/>
                </a:solidFill>
                <a:latin typeface="Arial" panose="020B0604020202020204" pitchFamily="34" charset="0"/>
                <a:ea typeface="+mn-ea"/>
                <a:cs typeface="Arial" panose="020B0604020202020204" pitchFamily="34" charset="0"/>
              </a:rPr>
              <a:t>…an approach to stormwater management that is cost-effective, sustainable, and environmentally friendly. </a:t>
            </a:r>
          </a:p>
        </p:txBody>
      </p:sp>
      <p:sp>
        <p:nvSpPr>
          <p:cNvPr id="33796" name="TextBox 5"/>
          <p:cNvSpPr txBox="1">
            <a:spLocks noChangeArrowheads="1"/>
          </p:cNvSpPr>
          <p:nvPr/>
        </p:nvSpPr>
        <p:spPr bwMode="auto">
          <a:xfrm>
            <a:off x="287337" y="2151062"/>
            <a:ext cx="5503863" cy="2801938"/>
          </a:xfrm>
          <a:prstGeom prst="rect">
            <a:avLst/>
          </a:prstGeom>
          <a:noFill/>
          <a:ln w="9525">
            <a:noFill/>
            <a:miter lim="800000"/>
            <a:headEnd/>
            <a:tailEnd/>
          </a:ln>
        </p:spPr>
        <p:txBody>
          <a:bodyPr wrap="square">
            <a:spAutoFit/>
          </a:bodyPr>
          <a:lstStyle/>
          <a:p>
            <a:pPr fontAlgn="auto">
              <a:spcBef>
                <a:spcPts val="400"/>
              </a:spcBef>
              <a:spcAft>
                <a:spcPts val="0"/>
              </a:spcAft>
            </a:pPr>
            <a:r>
              <a:rPr lang="en-US" sz="2200" dirty="0">
                <a:solidFill>
                  <a:prstClr val="black"/>
                </a:solidFill>
                <a:latin typeface="Arial" panose="020B0604020202020204" pitchFamily="34" charset="0"/>
                <a:ea typeface="+mn-ea"/>
                <a:cs typeface="Arial" panose="020B0604020202020204" pitchFamily="34" charset="0"/>
              </a:rPr>
              <a:t>Green Infrastructure projects:</a:t>
            </a:r>
          </a:p>
          <a:p>
            <a:pPr lvl="1" fontAlgn="auto">
              <a:spcBef>
                <a:spcPts val="400"/>
              </a:spcBef>
              <a:spcAft>
                <a:spcPts val="0"/>
              </a:spcAft>
              <a:buClr>
                <a:srgbClr val="C00000"/>
              </a:buClr>
              <a:buFont typeface="Arial" pitchFamily="34" charset="0"/>
              <a:buChar char="•"/>
            </a:pPr>
            <a:r>
              <a:rPr lang="en-US" sz="2200" dirty="0">
                <a:solidFill>
                  <a:prstClr val="black"/>
                </a:solidFill>
                <a:latin typeface="Arial" panose="020B0604020202020204" pitchFamily="34" charset="0"/>
                <a:ea typeface="+mn-ea"/>
                <a:cs typeface="Arial" panose="020B0604020202020204" pitchFamily="34" charset="0"/>
              </a:rPr>
              <a:t> capture, </a:t>
            </a:r>
          </a:p>
          <a:p>
            <a:pPr lvl="1" fontAlgn="auto">
              <a:spcBef>
                <a:spcPts val="400"/>
              </a:spcBef>
              <a:spcAft>
                <a:spcPts val="0"/>
              </a:spcAft>
              <a:buClr>
                <a:srgbClr val="C00000"/>
              </a:buClr>
              <a:buFont typeface="Arial" pitchFamily="34" charset="0"/>
              <a:buChar char="•"/>
            </a:pPr>
            <a:r>
              <a:rPr lang="en-US" sz="2200" dirty="0">
                <a:solidFill>
                  <a:prstClr val="black"/>
                </a:solidFill>
                <a:latin typeface="Arial" panose="020B0604020202020204" pitchFamily="34" charset="0"/>
                <a:ea typeface="+mn-ea"/>
                <a:cs typeface="Arial" panose="020B0604020202020204" pitchFamily="34" charset="0"/>
              </a:rPr>
              <a:t> filter, </a:t>
            </a:r>
          </a:p>
          <a:p>
            <a:pPr lvl="1" fontAlgn="auto">
              <a:spcBef>
                <a:spcPts val="400"/>
              </a:spcBef>
              <a:spcAft>
                <a:spcPts val="0"/>
              </a:spcAft>
              <a:buClr>
                <a:srgbClr val="C00000"/>
              </a:buClr>
              <a:buFont typeface="Arial" pitchFamily="34" charset="0"/>
              <a:buChar char="•"/>
            </a:pPr>
            <a:r>
              <a:rPr lang="en-US" sz="2200" dirty="0">
                <a:solidFill>
                  <a:prstClr val="black"/>
                </a:solidFill>
                <a:latin typeface="Arial" panose="020B0604020202020204" pitchFamily="34" charset="0"/>
                <a:ea typeface="+mn-ea"/>
                <a:cs typeface="Arial" panose="020B0604020202020204" pitchFamily="34" charset="0"/>
              </a:rPr>
              <a:t> absorb, and </a:t>
            </a:r>
          </a:p>
          <a:p>
            <a:pPr lvl="1" fontAlgn="auto">
              <a:spcBef>
                <a:spcPts val="400"/>
              </a:spcBef>
              <a:spcAft>
                <a:spcPts val="0"/>
              </a:spcAft>
              <a:buClr>
                <a:srgbClr val="C00000"/>
              </a:buClr>
              <a:buFont typeface="Arial" pitchFamily="34" charset="0"/>
              <a:buChar char="•"/>
            </a:pPr>
            <a:r>
              <a:rPr lang="en-US" sz="2200" dirty="0">
                <a:solidFill>
                  <a:prstClr val="black"/>
                </a:solidFill>
                <a:latin typeface="Arial" panose="020B0604020202020204" pitchFamily="34" charset="0"/>
                <a:ea typeface="+mn-ea"/>
                <a:cs typeface="Arial" panose="020B0604020202020204" pitchFamily="34" charset="0"/>
              </a:rPr>
              <a:t> reuse </a:t>
            </a:r>
          </a:p>
          <a:p>
            <a:pPr fontAlgn="auto">
              <a:spcBef>
                <a:spcPts val="400"/>
              </a:spcBef>
              <a:spcAft>
                <a:spcPts val="0"/>
              </a:spcAft>
            </a:pPr>
            <a:r>
              <a:rPr lang="en-US" sz="2200" dirty="0">
                <a:solidFill>
                  <a:prstClr val="black"/>
                </a:solidFill>
                <a:latin typeface="Arial" panose="020B0604020202020204" pitchFamily="34" charset="0"/>
                <a:ea typeface="+mn-ea"/>
                <a:cs typeface="Arial" panose="020B0604020202020204" pitchFamily="34" charset="0"/>
              </a:rPr>
              <a:t>stormwater to maintain or mimic natural systems and treat runoff as a resource. </a:t>
            </a:r>
          </a:p>
        </p:txBody>
      </p:sp>
    </p:spTree>
    <p:extLst>
      <p:ext uri="{BB962C8B-B14F-4D97-AF65-F5344CB8AC3E}">
        <p14:creationId xmlns:p14="http://schemas.microsoft.com/office/powerpoint/2010/main" val="64593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3428"/>
            <a:ext cx="7668818" cy="646331"/>
          </a:xfrm>
        </p:spPr>
        <p:txBody>
          <a:bodyPr>
            <a:spAutoFit/>
          </a:bodyPr>
          <a:lstStyle/>
          <a:p>
            <a:r>
              <a:rPr lang="en-US" sz="3600" b="1" dirty="0">
                <a:solidFill>
                  <a:srgbClr val="C00000"/>
                </a:solidFill>
                <a:latin typeface="Arial" panose="020B0604020202020204" pitchFamily="34" charset="0"/>
                <a:cs typeface="Arial" panose="020B0604020202020204" pitchFamily="34" charset="0"/>
              </a:rPr>
              <a:t>Green Infrastructure</a:t>
            </a:r>
          </a:p>
        </p:txBody>
      </p:sp>
      <p:sp>
        <p:nvSpPr>
          <p:cNvPr id="3" name="Content Placeholder 2"/>
          <p:cNvSpPr>
            <a:spLocks noGrp="1"/>
          </p:cNvSpPr>
          <p:nvPr>
            <p:ph idx="1"/>
          </p:nvPr>
        </p:nvSpPr>
        <p:spPr>
          <a:xfrm>
            <a:off x="609600" y="1295400"/>
            <a:ext cx="8077200" cy="4343400"/>
          </a:xfrm>
        </p:spPr>
        <p:txBody>
          <a:bodyPr>
            <a:normAutofit/>
          </a:bodyPr>
          <a:lstStyle/>
          <a:p>
            <a:pPr marL="0" indent="0">
              <a:lnSpc>
                <a:spcPct val="120000"/>
              </a:lnSpc>
              <a:spcBef>
                <a:spcPts val="0"/>
              </a:spcBef>
              <a:spcAft>
                <a:spcPts val="1200"/>
              </a:spcAft>
              <a:buNone/>
            </a:pPr>
            <a:r>
              <a:rPr lang="en-US" sz="2800" dirty="0">
                <a:latin typeface="Arial" panose="020B0604020202020204" pitchFamily="34" charset="0"/>
                <a:cs typeface="Arial" panose="020B0604020202020204" pitchFamily="34" charset="0"/>
              </a:rPr>
              <a:t>Stormwater management practices that protect, restore, and mimic the native hydrologic condition by providing the following functions:  </a:t>
            </a:r>
          </a:p>
          <a:p>
            <a:pPr lvl="0">
              <a:lnSpc>
                <a:spcPct val="120000"/>
              </a:lnSpc>
              <a:spcBef>
                <a:spcPts val="0"/>
              </a:spcBef>
            </a:pPr>
            <a:r>
              <a:rPr lang="en-US" sz="2800" dirty="0">
                <a:latin typeface="Arial" panose="020B0604020202020204" pitchFamily="34" charset="0"/>
                <a:cs typeface="Arial" panose="020B0604020202020204" pitchFamily="34" charset="0"/>
              </a:rPr>
              <a:t>Infiltration</a:t>
            </a:r>
          </a:p>
          <a:p>
            <a:pPr lvl="0">
              <a:lnSpc>
                <a:spcPct val="120000"/>
              </a:lnSpc>
              <a:spcBef>
                <a:spcPts val="0"/>
              </a:spcBef>
            </a:pPr>
            <a:r>
              <a:rPr lang="en-US" sz="2800" dirty="0">
                <a:latin typeface="Arial" panose="020B0604020202020204" pitchFamily="34" charset="0"/>
                <a:cs typeface="Arial" panose="020B0604020202020204" pitchFamily="34" charset="0"/>
              </a:rPr>
              <a:t>Filtration</a:t>
            </a:r>
          </a:p>
          <a:p>
            <a:pPr lvl="0">
              <a:lnSpc>
                <a:spcPct val="120000"/>
              </a:lnSpc>
              <a:spcBef>
                <a:spcPts val="0"/>
              </a:spcBef>
            </a:pPr>
            <a:r>
              <a:rPr lang="en-US" sz="2800" dirty="0">
                <a:latin typeface="Arial" panose="020B0604020202020204" pitchFamily="34" charset="0"/>
                <a:cs typeface="Arial" panose="020B0604020202020204" pitchFamily="34" charset="0"/>
              </a:rPr>
              <a:t>Storage</a:t>
            </a:r>
          </a:p>
          <a:p>
            <a:pPr lvl="0">
              <a:lnSpc>
                <a:spcPct val="120000"/>
              </a:lnSpc>
              <a:spcBef>
                <a:spcPts val="0"/>
              </a:spcBef>
            </a:pPr>
            <a:r>
              <a:rPr lang="en-US" sz="2800" dirty="0">
                <a:latin typeface="Arial" panose="020B0604020202020204" pitchFamily="34" charset="0"/>
                <a:cs typeface="Arial" panose="020B0604020202020204" pitchFamily="34" charset="0"/>
              </a:rPr>
              <a:t>Evaporation</a:t>
            </a:r>
          </a:p>
          <a:p>
            <a:pPr>
              <a:lnSpc>
                <a:spcPct val="120000"/>
              </a:lnSpc>
              <a:spcBef>
                <a:spcPts val="0"/>
              </a:spcBef>
            </a:pPr>
            <a:r>
              <a:rPr lang="en-US" sz="2800" dirty="0">
                <a:latin typeface="Arial" panose="020B0604020202020204" pitchFamily="34" charset="0"/>
                <a:cs typeface="Arial" panose="020B0604020202020204" pitchFamily="34" charset="0"/>
              </a:rPr>
              <a:t>Transpiration</a:t>
            </a:r>
          </a:p>
        </p:txBody>
      </p:sp>
      <p:pic>
        <p:nvPicPr>
          <p:cNvPr id="7" name="Picture 6" descr="A large brick building with grass in front of a house&#10;&#10;Description automatically generated">
            <a:extLst>
              <a:ext uri="{FF2B5EF4-FFF2-40B4-BE49-F238E27FC236}">
                <a16:creationId xmlns:a16="http://schemas.microsoft.com/office/drawing/2014/main" id="{CBBEBFD7-2077-46E4-BB86-C85C23FE1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047999"/>
            <a:ext cx="4768932" cy="3576699"/>
          </a:xfrm>
          <a:prstGeom prst="rect">
            <a:avLst/>
          </a:prstGeom>
        </p:spPr>
      </p:pic>
    </p:spTree>
    <p:custDataLst>
      <p:tags r:id="rId1"/>
    </p:custDataLst>
    <p:extLst>
      <p:ext uri="{BB962C8B-B14F-4D97-AF65-F5344CB8AC3E}">
        <p14:creationId xmlns:p14="http://schemas.microsoft.com/office/powerpoint/2010/main" val="123240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62731"/>
            <a:ext cx="8229600" cy="546869"/>
          </a:xfrm>
        </p:spPr>
        <p:txBody>
          <a:bodyPr>
            <a:noAutofit/>
          </a:bodyPr>
          <a:lstStyle/>
          <a:p>
            <a:pPr>
              <a:defRPr/>
            </a:pPr>
            <a:r>
              <a:rPr lang="en-US" sz="3600" b="1" dirty="0">
                <a:solidFill>
                  <a:srgbClr val="C00000"/>
                </a:solidFill>
                <a:latin typeface="Arial" panose="020B0604020202020204" pitchFamily="34" charset="0"/>
                <a:cs typeface="Arial" panose="020B0604020202020204" pitchFamily="34" charset="0"/>
              </a:rPr>
              <a:t>Green Infrastructure Practices</a:t>
            </a:r>
          </a:p>
        </p:txBody>
      </p:sp>
      <p:pic>
        <p:nvPicPr>
          <p:cNvPr id="35844" name="Picture 3" descr="card flwr joe pye.JPG"/>
          <p:cNvPicPr>
            <a:picLocks noChangeAspect="1"/>
          </p:cNvPicPr>
          <p:nvPr/>
        </p:nvPicPr>
        <p:blipFill>
          <a:blip r:embed="rId3" cstate="print"/>
          <a:srcRect/>
          <a:stretch>
            <a:fillRect/>
          </a:stretch>
        </p:blipFill>
        <p:spPr bwMode="auto">
          <a:xfrm>
            <a:off x="5023395" y="1588753"/>
            <a:ext cx="1752600" cy="1314450"/>
          </a:xfrm>
          <a:prstGeom prst="rect">
            <a:avLst/>
          </a:prstGeom>
          <a:noFill/>
          <a:ln w="9525">
            <a:noFill/>
            <a:miter lim="800000"/>
            <a:headEnd/>
            <a:tailEnd/>
          </a:ln>
        </p:spPr>
      </p:pic>
      <p:pic>
        <p:nvPicPr>
          <p:cNvPr id="35845" name="Picture 4" descr="092310_Holmdel VES RG 031.jpg"/>
          <p:cNvPicPr>
            <a:picLocks noChangeAspect="1"/>
          </p:cNvPicPr>
          <p:nvPr/>
        </p:nvPicPr>
        <p:blipFill>
          <a:blip r:embed="rId4" cstate="print"/>
          <a:srcRect/>
          <a:stretch>
            <a:fillRect/>
          </a:stretch>
        </p:blipFill>
        <p:spPr bwMode="auto">
          <a:xfrm>
            <a:off x="6852195" y="1588753"/>
            <a:ext cx="1981200" cy="1320800"/>
          </a:xfrm>
          <a:prstGeom prst="rect">
            <a:avLst/>
          </a:prstGeom>
          <a:noFill/>
          <a:ln w="9525">
            <a:noFill/>
            <a:miter lim="800000"/>
            <a:headEnd/>
            <a:tailEnd/>
          </a:ln>
        </p:spPr>
      </p:pic>
      <p:pic>
        <p:nvPicPr>
          <p:cNvPr id="35846" name="Picture 5" descr="DSCN2900.JPG"/>
          <p:cNvPicPr>
            <a:picLocks noChangeAspect="1"/>
          </p:cNvPicPr>
          <p:nvPr/>
        </p:nvPicPr>
        <p:blipFill>
          <a:blip r:embed="rId5" cstate="print"/>
          <a:srcRect/>
          <a:stretch>
            <a:fillRect/>
          </a:stretch>
        </p:blipFill>
        <p:spPr bwMode="auto">
          <a:xfrm>
            <a:off x="3932783" y="1588753"/>
            <a:ext cx="990600" cy="1320800"/>
          </a:xfrm>
          <a:prstGeom prst="rect">
            <a:avLst/>
          </a:prstGeom>
          <a:noFill/>
          <a:ln w="9525">
            <a:noFill/>
            <a:miter lim="800000"/>
            <a:headEnd/>
            <a:tailEnd/>
          </a:ln>
        </p:spPr>
      </p:pic>
      <p:pic>
        <p:nvPicPr>
          <p:cNvPr id="35847" name="Picture 6" descr="pervious pavers no runoff or puddles 10_27_09.JPG"/>
          <p:cNvPicPr>
            <a:picLocks noChangeAspect="1"/>
          </p:cNvPicPr>
          <p:nvPr/>
        </p:nvPicPr>
        <p:blipFill>
          <a:blip r:embed="rId6" cstate="print"/>
          <a:srcRect l="10204" t="15646" r="18367"/>
          <a:stretch>
            <a:fillRect/>
          </a:stretch>
        </p:blipFill>
        <p:spPr bwMode="auto">
          <a:xfrm>
            <a:off x="6944270" y="2960353"/>
            <a:ext cx="1892300" cy="1676400"/>
          </a:xfrm>
          <a:prstGeom prst="rect">
            <a:avLst/>
          </a:prstGeom>
          <a:noFill/>
          <a:ln w="9525">
            <a:noFill/>
            <a:miter lim="800000"/>
            <a:headEnd/>
            <a:tailEnd/>
          </a:ln>
        </p:spPr>
      </p:pic>
      <p:pic>
        <p:nvPicPr>
          <p:cNvPr id="35848" name="Picture 2" descr="G:\Rain Garden Projects\RG Manual\Rain Garden Manual for New Jersey version 2.0\Photo Donations\Deb Lord\2002 Baker School planting\IMG_2341.JPG"/>
          <p:cNvPicPr>
            <a:picLocks noChangeAspect="1" noChangeArrowheads="1"/>
          </p:cNvPicPr>
          <p:nvPr/>
        </p:nvPicPr>
        <p:blipFill>
          <a:blip r:embed="rId7" cstate="print"/>
          <a:srcRect/>
          <a:stretch>
            <a:fillRect/>
          </a:stretch>
        </p:blipFill>
        <p:spPr bwMode="auto">
          <a:xfrm>
            <a:off x="4721770" y="4676440"/>
            <a:ext cx="2009775" cy="1506538"/>
          </a:xfrm>
          <a:prstGeom prst="rect">
            <a:avLst/>
          </a:prstGeom>
          <a:noFill/>
          <a:ln w="9525">
            <a:noFill/>
            <a:miter lim="800000"/>
            <a:headEnd/>
            <a:tailEnd/>
          </a:ln>
        </p:spPr>
      </p:pic>
      <p:pic>
        <p:nvPicPr>
          <p:cNvPr id="35849" name="Picture 2"/>
          <p:cNvPicPr>
            <a:picLocks noChangeAspect="1" noChangeArrowheads="1"/>
          </p:cNvPicPr>
          <p:nvPr/>
        </p:nvPicPr>
        <p:blipFill>
          <a:blip r:embed="rId8" cstate="print"/>
          <a:srcRect/>
          <a:stretch>
            <a:fillRect/>
          </a:stretch>
        </p:blipFill>
        <p:spPr bwMode="auto">
          <a:xfrm>
            <a:off x="3985170" y="2969878"/>
            <a:ext cx="2895600" cy="1654175"/>
          </a:xfrm>
          <a:prstGeom prst="rect">
            <a:avLst/>
          </a:prstGeom>
          <a:noFill/>
          <a:ln w="9525">
            <a:noFill/>
            <a:miter lim="800000"/>
            <a:headEnd/>
            <a:tailEnd/>
          </a:ln>
        </p:spPr>
      </p:pic>
      <p:grpSp>
        <p:nvGrpSpPr>
          <p:cNvPr id="2" name="Group 12"/>
          <p:cNvGrpSpPr>
            <a:grpSpLocks noChangeAspect="1"/>
          </p:cNvGrpSpPr>
          <p:nvPr/>
        </p:nvGrpSpPr>
        <p:grpSpPr bwMode="auto">
          <a:xfrm>
            <a:off x="6779549" y="4673265"/>
            <a:ext cx="2057419" cy="1538922"/>
            <a:chOff x="3690" y="1077"/>
            <a:chExt cx="2072" cy="1579"/>
          </a:xfrm>
        </p:grpSpPr>
        <p:pic>
          <p:nvPicPr>
            <p:cNvPr id="35852" name="Picture 13" descr="CUMCO (2)"/>
            <p:cNvPicPr>
              <a:picLocks noChangeAspect="1" noChangeArrowheads="1"/>
            </p:cNvPicPr>
            <p:nvPr/>
          </p:nvPicPr>
          <p:blipFill>
            <a:blip r:embed="rId9" cstate="print"/>
            <a:srcRect/>
            <a:stretch>
              <a:fillRect/>
            </a:stretch>
          </p:blipFill>
          <p:spPr bwMode="auto">
            <a:xfrm>
              <a:off x="3712" y="1077"/>
              <a:ext cx="2048" cy="1536"/>
            </a:xfrm>
            <a:prstGeom prst="rect">
              <a:avLst/>
            </a:prstGeom>
            <a:noFill/>
            <a:ln w="9525">
              <a:noFill/>
              <a:miter lim="800000"/>
              <a:headEnd/>
              <a:tailEnd/>
            </a:ln>
          </p:spPr>
        </p:pic>
        <p:sp>
          <p:nvSpPr>
            <p:cNvPr id="35853" name="Text Box 4"/>
            <p:cNvSpPr txBox="1">
              <a:spLocks noChangeArrowheads="1"/>
            </p:cNvSpPr>
            <p:nvPr/>
          </p:nvSpPr>
          <p:spPr bwMode="auto">
            <a:xfrm>
              <a:off x="3690" y="2403"/>
              <a:ext cx="2072" cy="253"/>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000" dirty="0">
                  <a:solidFill>
                    <a:prstClr val="white"/>
                  </a:solidFill>
                  <a:latin typeface="Times" pitchFamily="18" charset="0"/>
                  <a:ea typeface="+mn-ea"/>
                  <a:cs typeface="+mn-cs"/>
                </a:rPr>
                <a:t>Parker Urban </a:t>
              </a:r>
              <a:r>
                <a:rPr lang="en-US" sz="1000" dirty="0" err="1">
                  <a:solidFill>
                    <a:prstClr val="white"/>
                  </a:solidFill>
                  <a:latin typeface="Times" pitchFamily="18" charset="0"/>
                  <a:ea typeface="+mn-ea"/>
                  <a:cs typeface="+mn-cs"/>
                </a:rPr>
                <a:t>Greenscapes</a:t>
              </a:r>
              <a:r>
                <a:rPr lang="en-US" sz="1000" dirty="0">
                  <a:solidFill>
                    <a:prstClr val="white"/>
                  </a:solidFill>
                  <a:latin typeface="Times" pitchFamily="18" charset="0"/>
                  <a:ea typeface="+mn-ea"/>
                  <a:cs typeface="+mn-cs"/>
                </a:rPr>
                <a:t>. 2009. </a:t>
              </a:r>
            </a:p>
          </p:txBody>
        </p:sp>
      </p:grpSp>
      <p:pic>
        <p:nvPicPr>
          <p:cNvPr id="35851" name="Picture 7" descr="pervious-sample"/>
          <p:cNvPicPr>
            <a:picLocks noChangeAspect="1" noChangeArrowheads="1"/>
          </p:cNvPicPr>
          <p:nvPr/>
        </p:nvPicPr>
        <p:blipFill>
          <a:blip r:embed="rId10" cstate="print"/>
          <a:srcRect/>
          <a:stretch>
            <a:fillRect/>
          </a:stretch>
        </p:blipFill>
        <p:spPr bwMode="auto">
          <a:xfrm>
            <a:off x="3139033" y="4673265"/>
            <a:ext cx="1509712" cy="1508125"/>
          </a:xfrm>
          <a:prstGeom prst="rect">
            <a:avLst/>
          </a:prstGeom>
          <a:noFill/>
          <a:ln w="9525">
            <a:noFill/>
            <a:miter lim="800000"/>
            <a:headEnd/>
            <a:tailEnd/>
          </a:ln>
        </p:spPr>
      </p:pic>
      <p:sp>
        <p:nvSpPr>
          <p:cNvPr id="35843" name="Title 1"/>
          <p:cNvSpPr txBox="1">
            <a:spLocks/>
          </p:cNvSpPr>
          <p:nvPr/>
        </p:nvSpPr>
        <p:spPr bwMode="auto">
          <a:xfrm>
            <a:off x="228600" y="609600"/>
            <a:ext cx="3683000" cy="6219651"/>
          </a:xfrm>
          <a:prstGeom prst="rect">
            <a:avLst/>
          </a:prstGeom>
          <a:noFill/>
          <a:ln w="9525">
            <a:noFill/>
            <a:miter lim="800000"/>
            <a:headEnd/>
            <a:tailEnd/>
          </a:ln>
        </p:spPr>
        <p:txBody>
          <a:bodyPr anchor="ctr">
            <a:spAutoFit/>
          </a:bodyPr>
          <a:lstStyle/>
          <a:p>
            <a:pPr>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Bioretention Systems</a:t>
            </a:r>
          </a:p>
          <a:p>
            <a:pPr marL="233363" indent="-233363">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Rain Gardens</a:t>
            </a:r>
          </a:p>
          <a:p>
            <a:pPr marL="233363" indent="-233363" fontAlgn="auto">
              <a:spcBef>
                <a:spcPts val="500"/>
              </a:spcBef>
              <a:spcAft>
                <a:spcPts val="500"/>
              </a:spcAft>
              <a:buFont typeface="Arial" pitchFamily="34" charset="0"/>
              <a:buChar char="•"/>
            </a:pPr>
            <a:r>
              <a:rPr lang="en-US" sz="2100" dirty="0" err="1">
                <a:solidFill>
                  <a:prstClr val="black"/>
                </a:solidFill>
                <a:latin typeface="Arial" panose="020B0604020202020204" pitchFamily="34" charset="0"/>
                <a:ea typeface="MS PGothic" pitchFamily="34" charset="-128"/>
                <a:cs typeface="Arial" panose="020B0604020202020204" pitchFamily="34" charset="0"/>
              </a:rPr>
              <a:t>Bioswales</a:t>
            </a:r>
            <a:endParaRPr lang="en-US" sz="2100" dirty="0">
              <a:solidFill>
                <a:prstClr val="black"/>
              </a:solidFill>
              <a:latin typeface="Arial" panose="020B0604020202020204" pitchFamily="34" charset="0"/>
              <a:ea typeface="MS PGothic" pitchFamily="34" charset="-128"/>
              <a:cs typeface="Arial" panose="020B0604020202020204" pitchFamily="34" charset="0"/>
            </a:endParaRP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Stormwater Planters</a:t>
            </a: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Curb Extensions</a:t>
            </a: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Tree Filter Boxes</a:t>
            </a:r>
          </a:p>
          <a:p>
            <a:pPr>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Permeable Pavements</a:t>
            </a:r>
            <a:endParaRPr lang="en-US" sz="2100" dirty="0">
              <a:solidFill>
                <a:prstClr val="black"/>
              </a:solidFill>
              <a:latin typeface="Arial" panose="020B0604020202020204" pitchFamily="34" charset="0"/>
              <a:ea typeface="MS PGothic" pitchFamily="34" charset="-128"/>
              <a:cs typeface="Arial" panose="020B0604020202020204" pitchFamily="34" charset="0"/>
            </a:endParaRPr>
          </a:p>
          <a:p>
            <a:pPr fontAlgn="auto">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Rainwater Harvesting</a:t>
            </a: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Rain barrels </a:t>
            </a:r>
          </a:p>
          <a:p>
            <a:pPr marL="233363" indent="-233363" fontAlgn="auto">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Cisterns</a:t>
            </a:r>
          </a:p>
          <a:p>
            <a:pPr>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Dry Wells</a:t>
            </a:r>
          </a:p>
          <a:p>
            <a:pPr>
              <a:spcBef>
                <a:spcPts val="500"/>
              </a:spcBef>
              <a:spcAft>
                <a:spcPts val="500"/>
              </a:spcAft>
            </a:pPr>
            <a:r>
              <a:rPr lang="en-US" sz="2100" u="sng" dirty="0">
                <a:solidFill>
                  <a:prstClr val="black"/>
                </a:solidFill>
                <a:latin typeface="Arial" panose="020B0604020202020204" pitchFamily="34" charset="0"/>
                <a:ea typeface="MS PGothic" pitchFamily="34" charset="-128"/>
                <a:cs typeface="Arial" panose="020B0604020202020204" pitchFamily="34" charset="0"/>
              </a:rPr>
              <a:t>Rooftop Systems</a:t>
            </a:r>
          </a:p>
          <a:p>
            <a:pPr marL="233363" indent="-233363">
              <a:spcBef>
                <a:spcPts val="500"/>
              </a:spcBef>
              <a:spcAft>
                <a:spcPts val="500"/>
              </a:spcAft>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Green Roofs</a:t>
            </a:r>
          </a:p>
          <a:p>
            <a:pPr marL="225425" indent="-225425" fontAlgn="auto">
              <a:buFont typeface="Arial" pitchFamily="34" charset="0"/>
              <a:buChar char="•"/>
            </a:pPr>
            <a:r>
              <a:rPr lang="en-US" sz="2100" dirty="0">
                <a:solidFill>
                  <a:prstClr val="black"/>
                </a:solidFill>
                <a:latin typeface="Arial" panose="020B0604020202020204" pitchFamily="34" charset="0"/>
                <a:ea typeface="MS PGothic" pitchFamily="34" charset="-128"/>
                <a:cs typeface="Arial" panose="020B0604020202020204" pitchFamily="34" charset="0"/>
              </a:rPr>
              <a:t>Blue Roofs</a:t>
            </a:r>
          </a:p>
        </p:txBody>
      </p:sp>
    </p:spTree>
    <p:extLst>
      <p:ext uri="{BB962C8B-B14F-4D97-AF65-F5344CB8AC3E}">
        <p14:creationId xmlns:p14="http://schemas.microsoft.com/office/powerpoint/2010/main" val="4127351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1"/>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6616" t="2655" r="13884"/>
          <a:stretch/>
        </p:blipFill>
        <p:spPr>
          <a:xfrm>
            <a:off x="69760" y="845691"/>
            <a:ext cx="2148840" cy="1504459"/>
          </a:xfrm>
          <a:prstGeom prst="rect">
            <a:avLst/>
          </a:prstGeom>
          <a:ln>
            <a:noFill/>
          </a:ln>
          <a:effectLst>
            <a:outerShdw blurRad="63500" sx="102000" sy="102000" algn="ctr" rotWithShape="0">
              <a:prstClr val="black">
                <a:alpha val="40000"/>
              </a:prstClr>
            </a:outerShdw>
          </a:effectLst>
        </p:spPr>
      </p:pic>
      <p:sp>
        <p:nvSpPr>
          <p:cNvPr id="2" name="Title 1"/>
          <p:cNvSpPr>
            <a:spLocks noGrp="1"/>
          </p:cNvSpPr>
          <p:nvPr>
            <p:ph type="title"/>
          </p:nvPr>
        </p:nvSpPr>
        <p:spPr>
          <a:xfrm>
            <a:off x="457200" y="152400"/>
            <a:ext cx="8229600" cy="618496"/>
          </a:xfrm>
        </p:spPr>
        <p:txBody>
          <a:bodyPr>
            <a:normAutofit fontScale="90000"/>
          </a:bodyPr>
          <a:lstStyle/>
          <a:p>
            <a:r>
              <a:rPr lang="en-US" sz="3600" b="1" dirty="0">
                <a:solidFill>
                  <a:srgbClr val="C00000"/>
                </a:solidFill>
                <a:latin typeface="Arial" panose="020B0604020202020204" pitchFamily="34" charset="0"/>
                <a:cs typeface="Arial" panose="020B0604020202020204" pitchFamily="34" charset="0"/>
              </a:rPr>
              <a:t>TYPES OF BIORETENTION</a:t>
            </a:r>
          </a:p>
        </p:txBody>
      </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19067" r="-275"/>
          <a:stretch/>
        </p:blipFill>
        <p:spPr>
          <a:xfrm>
            <a:off x="69760" y="2597023"/>
            <a:ext cx="2148840" cy="1486394"/>
          </a:xfrm>
          <a:prstGeom prst="rect">
            <a:avLst/>
          </a:prstGeom>
          <a:ln>
            <a:noFill/>
          </a:ln>
          <a:effectLst>
            <a:outerShdw blurRad="63500" sx="102000" sy="102000" algn="ctr" rotWithShape="0">
              <a:prstClr val="black">
                <a:alpha val="40000"/>
              </a:prstClr>
            </a:outerShdw>
          </a:effectLst>
        </p:spPr>
      </p:pic>
      <p:sp>
        <p:nvSpPr>
          <p:cNvPr id="26" name="Content Placeholder 2"/>
          <p:cNvSpPr>
            <a:spLocks noGrp="1"/>
          </p:cNvSpPr>
          <p:nvPr>
            <p:ph sz="half" idx="1"/>
          </p:nvPr>
        </p:nvSpPr>
        <p:spPr>
          <a:xfrm>
            <a:off x="2302352" y="845690"/>
            <a:ext cx="2269648" cy="1504459"/>
          </a:xfrm>
        </p:spPr>
        <p:txBody>
          <a:bodyPr>
            <a:noAutofit/>
          </a:bodyPr>
          <a:lstStyle/>
          <a:p>
            <a:pPr marL="0" indent="0">
              <a:buNone/>
            </a:pPr>
            <a:r>
              <a:rPr lang="en-US" sz="1600" b="1" dirty="0">
                <a:latin typeface="Arial" panose="020B0604020202020204" pitchFamily="34" charset="0"/>
                <a:cs typeface="Arial" panose="020B0604020202020204" pitchFamily="34" charset="0"/>
              </a:rPr>
              <a:t>Larger Bioretention Systems</a:t>
            </a:r>
          </a:p>
          <a:p>
            <a:pPr marL="384572" lvl="1"/>
            <a:r>
              <a:rPr lang="en-US" sz="1600" dirty="0">
                <a:latin typeface="Arial" panose="020B0604020202020204" pitchFamily="34" charset="0"/>
                <a:cs typeface="Arial" panose="020B0604020202020204" pitchFamily="34" charset="0"/>
              </a:rPr>
              <a:t>Single-family lots</a:t>
            </a:r>
          </a:p>
          <a:p>
            <a:pPr marL="384572" lvl="1"/>
            <a:r>
              <a:rPr lang="en-US" sz="1600" dirty="0">
                <a:latin typeface="Arial" panose="020B0604020202020204" pitchFamily="34" charset="0"/>
                <a:cs typeface="Arial" panose="020B0604020202020204" pitchFamily="34" charset="0"/>
              </a:rPr>
              <a:t>Commercial areas</a:t>
            </a:r>
          </a:p>
          <a:p>
            <a:pPr marL="384572" lvl="1"/>
            <a:r>
              <a:rPr lang="en-US" sz="1600" dirty="0">
                <a:latin typeface="Arial" panose="020B0604020202020204" pitchFamily="34" charset="0"/>
                <a:cs typeface="Arial" panose="020B0604020202020204" pitchFamily="34" charset="0"/>
              </a:rPr>
              <a:t>Parking lots</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7713"/>
          <a:stretch/>
        </p:blipFill>
        <p:spPr>
          <a:xfrm>
            <a:off x="84072" y="4229912"/>
            <a:ext cx="2148840" cy="1487324"/>
          </a:xfrm>
          <a:prstGeom prst="rect">
            <a:avLst/>
          </a:prstGeom>
          <a:ln>
            <a:noFill/>
          </a:ln>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8173"/>
          <a:stretch/>
        </p:blipFill>
        <p:spPr>
          <a:xfrm>
            <a:off x="4959440" y="3854092"/>
            <a:ext cx="2148840" cy="1479908"/>
          </a:xfrm>
          <a:prstGeom prst="rect">
            <a:avLst/>
          </a:prstGeom>
          <a:ln>
            <a:noFill/>
          </a:ln>
          <a:effectLst>
            <a:outerShdw blurRad="63500" sx="102000" sy="102000" algn="ctr" rotWithShape="0">
              <a:prstClr val="black">
                <a:alpha val="40000"/>
              </a:prstClr>
            </a:outerShdw>
          </a:effectLst>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b="7646"/>
          <a:stretch/>
        </p:blipFill>
        <p:spPr>
          <a:xfrm>
            <a:off x="4959440" y="853716"/>
            <a:ext cx="2148840" cy="1488406"/>
          </a:xfrm>
          <a:prstGeom prst="rect">
            <a:avLst/>
          </a:prstGeom>
          <a:ln>
            <a:noFill/>
          </a:ln>
          <a:effectLst>
            <a:outerShdw blurRad="63500" sx="102000" sy="102000" algn="ctr" rotWithShape="0">
              <a:prstClr val="black">
                <a:alpha val="40000"/>
              </a:prstClr>
            </a:outerShdw>
          </a:effectLst>
        </p:spPr>
      </p:pic>
      <p:sp>
        <p:nvSpPr>
          <p:cNvPr id="33" name="Content Placeholder 2"/>
          <p:cNvSpPr>
            <a:spLocks noGrp="1"/>
          </p:cNvSpPr>
          <p:nvPr>
            <p:ph sz="half" idx="1"/>
          </p:nvPr>
        </p:nvSpPr>
        <p:spPr>
          <a:xfrm>
            <a:off x="2249158" y="4229419"/>
            <a:ext cx="2426038" cy="1380378"/>
          </a:xfrm>
        </p:spPr>
        <p:txBody>
          <a:bodyPr vert="horz" wrap="square" lIns="68580" tIns="34290" rIns="68580" bIns="34290" numCol="1" rtlCol="0" anchor="t" anchorCtr="0" compatLnSpc="1">
            <a:prstTxWarp prst="textNoShape">
              <a:avLst/>
            </a:prstTxWarp>
            <a:spAutoFit/>
          </a:bodyPr>
          <a:lstStyle/>
          <a:p>
            <a:pPr marL="0" indent="0">
              <a:buNone/>
            </a:pPr>
            <a:r>
              <a:rPr lang="en-US" sz="1600" b="1" dirty="0">
                <a:latin typeface="Arial" panose="020B0604020202020204" pitchFamily="34" charset="0"/>
                <a:cs typeface="Arial" panose="020B0604020202020204" pitchFamily="34" charset="0"/>
              </a:rPr>
              <a:t>Bioretention Swales/ </a:t>
            </a:r>
            <a:r>
              <a:rPr lang="en-US" sz="1600" b="1" dirty="0" err="1">
                <a:latin typeface="Arial" panose="020B0604020202020204" pitchFamily="34" charset="0"/>
                <a:cs typeface="Arial" panose="020B0604020202020204" pitchFamily="34" charset="0"/>
              </a:rPr>
              <a:t>Bioswales</a:t>
            </a:r>
            <a:r>
              <a:rPr lang="en-US" sz="1600" b="1" dirty="0">
                <a:latin typeface="Arial" panose="020B0604020202020204" pitchFamily="34" charset="0"/>
                <a:cs typeface="Arial" panose="020B0604020202020204" pitchFamily="34" charset="0"/>
              </a:rPr>
              <a:t>/Vegetated Swales</a:t>
            </a:r>
          </a:p>
          <a:p>
            <a:r>
              <a:rPr lang="en-US" sz="1600" dirty="0">
                <a:latin typeface="Arial" panose="020B0604020202020204" pitchFamily="34" charset="0"/>
                <a:cs typeface="Arial" panose="020B0604020202020204" pitchFamily="34" charset="0"/>
              </a:rPr>
              <a:t>Typically in right-of-way</a:t>
            </a:r>
            <a:r>
              <a:rPr lang="en-US" sz="1800" dirty="0">
                <a:latin typeface="Times New Roman" panose="02020603050405020304" pitchFamily="18" charset="0"/>
                <a:cs typeface="Times New Roman" panose="02020603050405020304" pitchFamily="18" charset="0"/>
              </a:rPr>
              <a:t> </a:t>
            </a:r>
          </a:p>
        </p:txBody>
      </p:sp>
      <p:sp>
        <p:nvSpPr>
          <p:cNvPr id="41" name="Content Placeholder 2"/>
          <p:cNvSpPr>
            <a:spLocks noGrp="1"/>
          </p:cNvSpPr>
          <p:nvPr>
            <p:ph sz="half" idx="1"/>
          </p:nvPr>
        </p:nvSpPr>
        <p:spPr>
          <a:xfrm>
            <a:off x="2286016" y="2597023"/>
            <a:ext cx="2285984" cy="1175706"/>
          </a:xfrm>
        </p:spPr>
        <p:txBody>
          <a:bodyPr wrap="square">
            <a:spAutoFit/>
          </a:bodyPr>
          <a:lstStyle/>
          <a:p>
            <a:pPr marL="0" indent="0">
              <a:buNone/>
            </a:pPr>
            <a:r>
              <a:rPr lang="en-US" sz="1600" b="1" dirty="0">
                <a:latin typeface="Arial" panose="020B0604020202020204" pitchFamily="34" charset="0"/>
                <a:cs typeface="Arial" panose="020B0604020202020204" pitchFamily="34" charset="0"/>
              </a:rPr>
              <a:t>Rain Gardens</a:t>
            </a:r>
          </a:p>
          <a:p>
            <a:pPr marL="384572" lvl="1"/>
            <a:r>
              <a:rPr lang="en-US" sz="1600" dirty="0">
                <a:latin typeface="Arial" panose="020B0604020202020204" pitchFamily="34" charset="0"/>
                <a:cs typeface="Arial" panose="020B0604020202020204" pitchFamily="34" charset="0"/>
              </a:rPr>
              <a:t>Single-family lots</a:t>
            </a:r>
          </a:p>
          <a:p>
            <a:pPr marL="384572" lvl="1"/>
            <a:r>
              <a:rPr lang="en-US" sz="1600" dirty="0">
                <a:latin typeface="Arial" panose="020B0604020202020204" pitchFamily="34" charset="0"/>
                <a:cs typeface="Arial" panose="020B0604020202020204" pitchFamily="34" charset="0"/>
              </a:rPr>
              <a:t>Small commercial areas</a:t>
            </a:r>
          </a:p>
        </p:txBody>
      </p:sp>
      <p:sp>
        <p:nvSpPr>
          <p:cNvPr id="42" name="Content Placeholder 2"/>
          <p:cNvSpPr>
            <a:spLocks noGrp="1"/>
          </p:cNvSpPr>
          <p:nvPr>
            <p:ph sz="half" idx="1"/>
          </p:nvPr>
        </p:nvSpPr>
        <p:spPr>
          <a:xfrm>
            <a:off x="5562600" y="5375213"/>
            <a:ext cx="3200400" cy="1133060"/>
          </a:xfrm>
        </p:spPr>
        <p:txBody>
          <a:bodyPr>
            <a:noAutofit/>
          </a:bodyPr>
          <a:lstStyle/>
          <a:p>
            <a:pPr marL="0" indent="0">
              <a:buNone/>
            </a:pPr>
            <a:r>
              <a:rPr lang="en-US" sz="1600" b="1" dirty="0">
                <a:latin typeface="Arial" panose="020B0604020202020204" pitchFamily="34" charset="0"/>
                <a:cs typeface="Arial" panose="020B0604020202020204" pitchFamily="34" charset="0"/>
              </a:rPr>
              <a:t>Vegetated Curb Extensions</a:t>
            </a:r>
          </a:p>
          <a:p>
            <a:pPr marL="384572" lvl="1"/>
            <a:r>
              <a:rPr lang="en-US" sz="1600" dirty="0">
                <a:latin typeface="Arial" panose="020B0604020202020204" pitchFamily="34" charset="0"/>
                <a:cs typeface="Arial" panose="020B0604020202020204" pitchFamily="34" charset="0"/>
              </a:rPr>
              <a:t>Bioretention incorporated into right-of-way in urban and suburban areas</a:t>
            </a:r>
          </a:p>
          <a:p>
            <a:endParaRPr lang="en-US" sz="1800" dirty="0">
              <a:latin typeface="Times New Roman" panose="02020603050405020304" pitchFamily="18" charset="0"/>
              <a:cs typeface="Times New Roman" panose="02020603050405020304" pitchFamily="18" charset="0"/>
            </a:endParaRPr>
          </a:p>
        </p:txBody>
      </p:sp>
      <p:sp>
        <p:nvSpPr>
          <p:cNvPr id="43" name="Content Placeholder 2"/>
          <p:cNvSpPr>
            <a:spLocks noGrp="1"/>
          </p:cNvSpPr>
          <p:nvPr>
            <p:ph sz="half" idx="1"/>
          </p:nvPr>
        </p:nvSpPr>
        <p:spPr>
          <a:xfrm>
            <a:off x="5562600" y="2362200"/>
            <a:ext cx="2676307" cy="1133060"/>
          </a:xfrm>
        </p:spPr>
        <p:txBody>
          <a:bodyPr>
            <a:noAutofit/>
          </a:bodyPr>
          <a:lstStyle/>
          <a:p>
            <a:pPr marL="0" indent="0">
              <a:buNone/>
            </a:pPr>
            <a:r>
              <a:rPr lang="en-US" sz="1600" b="1" dirty="0">
                <a:latin typeface="Arial" panose="020B0604020202020204" pitchFamily="34" charset="0"/>
                <a:cs typeface="Arial" panose="020B0604020202020204" pitchFamily="34" charset="0"/>
              </a:rPr>
              <a:t>Planters &amp; Planter Boxes</a:t>
            </a:r>
          </a:p>
          <a:p>
            <a:pPr marL="384572" lvl="1"/>
            <a:r>
              <a:rPr lang="en-US" sz="1600" dirty="0">
                <a:latin typeface="Arial" panose="020B0604020202020204" pitchFamily="34" charset="0"/>
                <a:cs typeface="Arial" panose="020B0604020202020204" pitchFamily="34" charset="0"/>
              </a:rPr>
              <a:t>Highly urban areas</a:t>
            </a:r>
          </a:p>
          <a:p>
            <a:pPr marL="384572" lvl="1"/>
            <a:r>
              <a:rPr lang="en-US" sz="1600" dirty="0">
                <a:latin typeface="Arial" panose="020B0604020202020204" pitchFamily="34" charset="0"/>
                <a:cs typeface="Arial" panose="020B0604020202020204" pitchFamily="34" charset="0"/>
              </a:rPr>
              <a:t>Right-of-way and adjacent to buildings</a:t>
            </a:r>
          </a:p>
          <a:p>
            <a:endParaRPr lang="en-US" sz="1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8496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5962"/>
          </a:xfrm>
        </p:spPr>
        <p:txBody>
          <a:bodyPr>
            <a:noAutofit/>
          </a:bodyPr>
          <a:lstStyle/>
          <a:p>
            <a:r>
              <a:rPr lang="en-US" sz="3600" b="1" dirty="0">
                <a:solidFill>
                  <a:srgbClr val="C00000"/>
                </a:solidFill>
                <a:latin typeface="Arial" panose="020B0604020202020204" pitchFamily="34" charset="0"/>
                <a:cs typeface="Arial" panose="020B0604020202020204" pitchFamily="34" charset="0"/>
              </a:rPr>
              <a:t>Rain Gardens</a:t>
            </a:r>
          </a:p>
        </p:txBody>
      </p:sp>
      <p:pic>
        <p:nvPicPr>
          <p:cNvPr id="5" name="Content Placeholder 4"/>
          <p:cNvPicPr>
            <a:picLocks noGrp="1" noChangeAspect="1"/>
          </p:cNvPicPr>
          <p:nvPr>
            <p:ph idx="1"/>
          </p:nvPr>
        </p:nvPicPr>
        <p:blipFill>
          <a:blip r:embed="rId3"/>
          <a:stretch>
            <a:fillRect/>
          </a:stretch>
        </p:blipFill>
        <p:spPr>
          <a:xfrm>
            <a:off x="495300" y="1186537"/>
            <a:ext cx="8153400" cy="5671463"/>
          </a:xfrm>
          <a:prstGeom prst="rect">
            <a:avLst/>
          </a:prstGeom>
        </p:spPr>
      </p:pic>
    </p:spTree>
    <p:extLst>
      <p:ext uri="{BB962C8B-B14F-4D97-AF65-F5344CB8AC3E}">
        <p14:creationId xmlns:p14="http://schemas.microsoft.com/office/powerpoint/2010/main" val="45551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76200"/>
            <a:ext cx="5943600" cy="1143000"/>
          </a:xfrm>
        </p:spPr>
        <p:txBody>
          <a:bodyPr/>
          <a:lstStyle/>
          <a:p>
            <a:r>
              <a:rPr lang="en-US" sz="3600" dirty="0">
                <a:latin typeface="Arial" pitchFamily="34" charset="0"/>
                <a:cs typeface="Arial" pitchFamily="34" charset="0"/>
              </a:rPr>
              <a:t>Lots of Rain Gardens</a:t>
            </a:r>
          </a:p>
        </p:txBody>
      </p:sp>
      <p:pic>
        <p:nvPicPr>
          <p:cNvPr id="31747" name="Picture 5" descr="obj3_03.JPG"/>
          <p:cNvPicPr>
            <a:picLocks noChangeAspect="1"/>
          </p:cNvPicPr>
          <p:nvPr/>
        </p:nvPicPr>
        <p:blipFill>
          <a:blip r:embed="rId3" cstate="print"/>
          <a:srcRect/>
          <a:stretch>
            <a:fillRect/>
          </a:stretch>
        </p:blipFill>
        <p:spPr bwMode="auto">
          <a:xfrm>
            <a:off x="228600" y="914400"/>
            <a:ext cx="3048000" cy="2286000"/>
          </a:xfrm>
          <a:prstGeom prst="rect">
            <a:avLst/>
          </a:prstGeom>
          <a:noFill/>
          <a:ln w="9525">
            <a:noFill/>
            <a:miter lim="800000"/>
            <a:headEnd/>
            <a:tailEnd/>
          </a:ln>
        </p:spPr>
      </p:pic>
      <p:pic>
        <p:nvPicPr>
          <p:cNvPr id="31748" name="Picture 5" descr="G:\CAMDEN\to be sorted\IMG_0892.JPG"/>
          <p:cNvPicPr>
            <a:picLocks noChangeAspect="1" noChangeArrowheads="1"/>
          </p:cNvPicPr>
          <p:nvPr/>
        </p:nvPicPr>
        <p:blipFill>
          <a:blip r:embed="rId4" cstate="print"/>
          <a:srcRect t="2000" r="2058"/>
          <a:stretch>
            <a:fillRect/>
          </a:stretch>
        </p:blipFill>
        <p:spPr bwMode="auto">
          <a:xfrm>
            <a:off x="3352800" y="3276600"/>
            <a:ext cx="3046413" cy="2286000"/>
          </a:xfrm>
          <a:prstGeom prst="rect">
            <a:avLst/>
          </a:prstGeom>
          <a:noFill/>
          <a:ln w="9525">
            <a:noFill/>
            <a:miter lim="800000"/>
            <a:headEnd/>
            <a:tailEnd/>
          </a:ln>
        </p:spPr>
      </p:pic>
      <p:pic>
        <p:nvPicPr>
          <p:cNvPr id="31749" name="Picture 4" descr="Mercer County - J&amp;J Titusville2.jpg"/>
          <p:cNvPicPr>
            <a:picLocks noChangeAspect="1"/>
          </p:cNvPicPr>
          <p:nvPr/>
        </p:nvPicPr>
        <p:blipFill>
          <a:blip r:embed="rId5" cstate="print"/>
          <a:srcRect/>
          <a:stretch>
            <a:fillRect/>
          </a:stretch>
        </p:blipFill>
        <p:spPr bwMode="auto">
          <a:xfrm>
            <a:off x="3352800" y="914400"/>
            <a:ext cx="3048000" cy="2286000"/>
          </a:xfrm>
          <a:prstGeom prst="rect">
            <a:avLst/>
          </a:prstGeom>
          <a:noFill/>
          <a:ln w="9525">
            <a:noFill/>
            <a:miter lim="800000"/>
            <a:headEnd/>
            <a:tailEnd/>
          </a:ln>
        </p:spPr>
      </p:pic>
      <p:pic>
        <p:nvPicPr>
          <p:cNvPr id="31750" name="Picture 5" descr="Monmouth County - Village School2.jpg"/>
          <p:cNvPicPr>
            <a:picLocks noChangeAspect="1"/>
          </p:cNvPicPr>
          <p:nvPr/>
        </p:nvPicPr>
        <p:blipFill>
          <a:blip r:embed="rId6" cstate="print"/>
          <a:srcRect r="29297"/>
          <a:stretch>
            <a:fillRect/>
          </a:stretch>
        </p:blipFill>
        <p:spPr bwMode="auto">
          <a:xfrm>
            <a:off x="6477000" y="392113"/>
            <a:ext cx="2424113" cy="2286000"/>
          </a:xfrm>
          <a:prstGeom prst="rect">
            <a:avLst/>
          </a:prstGeom>
          <a:noFill/>
          <a:ln w="9525">
            <a:noFill/>
            <a:miter lim="800000"/>
            <a:headEnd/>
            <a:tailEnd/>
          </a:ln>
        </p:spPr>
      </p:pic>
      <p:pic>
        <p:nvPicPr>
          <p:cNvPr id="31751" name="Picture 6" descr="Ocean County - Surf City Elem School2.JPG"/>
          <p:cNvPicPr>
            <a:picLocks noChangeAspect="1"/>
          </p:cNvPicPr>
          <p:nvPr/>
        </p:nvPicPr>
        <p:blipFill>
          <a:blip r:embed="rId7" cstate="print"/>
          <a:srcRect/>
          <a:stretch>
            <a:fillRect/>
          </a:stretch>
        </p:blipFill>
        <p:spPr bwMode="auto">
          <a:xfrm>
            <a:off x="228600" y="3276600"/>
            <a:ext cx="3048000" cy="2286000"/>
          </a:xfrm>
          <a:prstGeom prst="rect">
            <a:avLst/>
          </a:prstGeom>
          <a:noFill/>
          <a:ln w="9525">
            <a:noFill/>
            <a:miter lim="800000"/>
            <a:headEnd/>
            <a:tailEnd/>
          </a:ln>
        </p:spPr>
      </p:pic>
      <p:pic>
        <p:nvPicPr>
          <p:cNvPr id="31752" name="Picture 7" descr="BurnsvilleRaingardensPhoto1.jpg"/>
          <p:cNvPicPr>
            <a:picLocks noChangeAspect="1"/>
          </p:cNvPicPr>
          <p:nvPr/>
        </p:nvPicPr>
        <p:blipFill>
          <a:blip r:embed="rId8" cstate="print"/>
          <a:srcRect/>
          <a:stretch>
            <a:fillRect/>
          </a:stretch>
        </p:blipFill>
        <p:spPr bwMode="auto">
          <a:xfrm>
            <a:off x="6477000" y="2754313"/>
            <a:ext cx="2422525" cy="4027487"/>
          </a:xfrm>
          <a:prstGeom prst="rect">
            <a:avLst/>
          </a:prstGeom>
          <a:noFill/>
          <a:ln w="9525">
            <a:noFill/>
            <a:miter lim="800000"/>
            <a:headEnd/>
            <a:tailEnd/>
          </a:ln>
        </p:spPr>
      </p:pic>
      <p:pic>
        <p:nvPicPr>
          <p:cNvPr id="31753" name="Picture 8" descr="IMG_3420.jpg"/>
          <p:cNvPicPr>
            <a:picLocks noChangeAspect="1"/>
          </p:cNvPicPr>
          <p:nvPr/>
        </p:nvPicPr>
        <p:blipFill>
          <a:blip r:embed="rId9" cstate="print"/>
          <a:srcRect/>
          <a:stretch>
            <a:fillRect/>
          </a:stretch>
        </p:blipFill>
        <p:spPr bwMode="auto">
          <a:xfrm>
            <a:off x="2782888" y="5638800"/>
            <a:ext cx="1103312" cy="1143000"/>
          </a:xfrm>
          <a:prstGeom prst="rect">
            <a:avLst/>
          </a:prstGeom>
          <a:noFill/>
          <a:ln w="9525">
            <a:noFill/>
            <a:miter lim="800000"/>
            <a:headEnd/>
            <a:tailEnd/>
          </a:ln>
        </p:spPr>
      </p:pic>
      <p:pic>
        <p:nvPicPr>
          <p:cNvPr id="31754" name="Picture 9" descr="IMG_3422.jpg"/>
          <p:cNvPicPr>
            <a:picLocks noChangeAspect="1"/>
          </p:cNvPicPr>
          <p:nvPr/>
        </p:nvPicPr>
        <p:blipFill>
          <a:blip r:embed="rId10" cstate="print"/>
          <a:srcRect/>
          <a:stretch>
            <a:fillRect/>
          </a:stretch>
        </p:blipFill>
        <p:spPr bwMode="auto">
          <a:xfrm>
            <a:off x="1600200" y="5638800"/>
            <a:ext cx="1108075" cy="1143000"/>
          </a:xfrm>
          <a:prstGeom prst="rect">
            <a:avLst/>
          </a:prstGeom>
          <a:noFill/>
          <a:ln w="9525">
            <a:noFill/>
            <a:miter lim="800000"/>
            <a:headEnd/>
            <a:tailEnd/>
          </a:ln>
        </p:spPr>
      </p:pic>
      <p:pic>
        <p:nvPicPr>
          <p:cNvPr id="31755" name="Picture 10" descr="IMG_3424.jpg"/>
          <p:cNvPicPr>
            <a:picLocks noChangeAspect="1"/>
          </p:cNvPicPr>
          <p:nvPr/>
        </p:nvPicPr>
        <p:blipFill>
          <a:blip r:embed="rId11" cstate="print"/>
          <a:srcRect/>
          <a:stretch>
            <a:fillRect/>
          </a:stretch>
        </p:blipFill>
        <p:spPr bwMode="auto">
          <a:xfrm>
            <a:off x="228600" y="5638800"/>
            <a:ext cx="1296988" cy="1143000"/>
          </a:xfrm>
          <a:prstGeom prst="rect">
            <a:avLst/>
          </a:prstGeom>
          <a:noFill/>
          <a:ln w="9525">
            <a:noFill/>
            <a:miter lim="800000"/>
            <a:headEnd/>
            <a:tailEnd/>
          </a:ln>
        </p:spPr>
      </p:pic>
      <p:pic>
        <p:nvPicPr>
          <p:cNvPr id="31756" name="Picture 12" descr="VirginiaBluebells.jpg"/>
          <p:cNvPicPr>
            <a:picLocks noChangeAspect="1"/>
          </p:cNvPicPr>
          <p:nvPr/>
        </p:nvPicPr>
        <p:blipFill>
          <a:blip r:embed="rId12" cstate="print"/>
          <a:srcRect/>
          <a:stretch>
            <a:fillRect/>
          </a:stretch>
        </p:blipFill>
        <p:spPr bwMode="auto">
          <a:xfrm>
            <a:off x="3962400" y="5638800"/>
            <a:ext cx="942975" cy="1143000"/>
          </a:xfrm>
          <a:prstGeom prst="rect">
            <a:avLst/>
          </a:prstGeom>
          <a:noFill/>
          <a:ln w="9525">
            <a:noFill/>
            <a:miter lim="800000"/>
            <a:headEnd/>
            <a:tailEnd/>
          </a:ln>
        </p:spPr>
      </p:pic>
      <p:pic>
        <p:nvPicPr>
          <p:cNvPr id="31757" name="Picture 13" descr="IMG_3147.jpg"/>
          <p:cNvPicPr>
            <a:picLocks noChangeAspect="1"/>
          </p:cNvPicPr>
          <p:nvPr/>
        </p:nvPicPr>
        <p:blipFill>
          <a:blip r:embed="rId13" cstate="print"/>
          <a:srcRect l="3000" r="3000"/>
          <a:stretch>
            <a:fillRect/>
          </a:stretch>
        </p:blipFill>
        <p:spPr bwMode="auto">
          <a:xfrm>
            <a:off x="4953000" y="5638800"/>
            <a:ext cx="1431925" cy="1143000"/>
          </a:xfrm>
          <a:prstGeom prst="rect">
            <a:avLst/>
          </a:prstGeom>
          <a:noFill/>
          <a:ln w="9525">
            <a:noFill/>
            <a:miter lim="800000"/>
            <a:headEnd/>
            <a:tailEnd/>
          </a:ln>
        </p:spPr>
      </p:pic>
    </p:spTree>
    <p:extLst>
      <p:ext uri="{BB962C8B-B14F-4D97-AF65-F5344CB8AC3E}">
        <p14:creationId xmlns:p14="http://schemas.microsoft.com/office/powerpoint/2010/main" val="148714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4"/>
            <a:ext cx="9144000" cy="6854691"/>
          </a:xfrm>
          <a:prstGeom prst="rect">
            <a:avLst/>
          </a:prstGeom>
        </p:spPr>
      </p:pic>
    </p:spTree>
    <p:extLst>
      <p:ext uri="{BB962C8B-B14F-4D97-AF65-F5344CB8AC3E}">
        <p14:creationId xmlns:p14="http://schemas.microsoft.com/office/powerpoint/2010/main" val="3724374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5"/>
            <a:ext cx="9144000" cy="6826250"/>
          </a:xfrm>
          <a:prstGeom prst="rect">
            <a:avLst/>
          </a:prstGeom>
        </p:spPr>
      </p:pic>
    </p:spTree>
    <p:extLst>
      <p:ext uri="{BB962C8B-B14F-4D97-AF65-F5344CB8AC3E}">
        <p14:creationId xmlns:p14="http://schemas.microsoft.com/office/powerpoint/2010/main" val="1141569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605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Tree>
    <p:extLst>
      <p:ext uri="{BB962C8B-B14F-4D97-AF65-F5344CB8AC3E}">
        <p14:creationId xmlns:p14="http://schemas.microsoft.com/office/powerpoint/2010/main" val="3772909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360" t="3848" r="6180" b="15819"/>
          <a:stretch/>
        </p:blipFill>
        <p:spPr>
          <a:xfrm>
            <a:off x="838200" y="990600"/>
            <a:ext cx="7420601" cy="5943600"/>
          </a:xfrm>
        </p:spPr>
      </p:pic>
      <p:sp>
        <p:nvSpPr>
          <p:cNvPr id="4" name="Title 3"/>
          <p:cNvSpPr>
            <a:spLocks noGrp="1"/>
          </p:cNvSpPr>
          <p:nvPr>
            <p:ph type="title"/>
          </p:nvPr>
        </p:nvSpPr>
        <p:spPr/>
        <p:txBody>
          <a:bodyPr>
            <a:normAutofit/>
          </a:bodyPr>
          <a:lstStyle/>
          <a:p>
            <a:r>
              <a:rPr lang="en-US" sz="3600" b="1" dirty="0">
                <a:solidFill>
                  <a:srgbClr val="C00000"/>
                </a:solidFill>
                <a:latin typeface="Arial" panose="020B0604020202020204" pitchFamily="34" charset="0"/>
                <a:cs typeface="Arial" panose="020B0604020202020204" pitchFamily="34" charset="0"/>
              </a:rPr>
              <a:t>The Natural Water Cycle</a:t>
            </a:r>
          </a:p>
        </p:txBody>
      </p:sp>
    </p:spTree>
    <p:extLst>
      <p:ext uri="{BB962C8B-B14F-4D97-AF65-F5344CB8AC3E}">
        <p14:creationId xmlns:p14="http://schemas.microsoft.com/office/powerpoint/2010/main" val="3698353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76475" y="830179"/>
            <a:ext cx="8639175" cy="6457950"/>
          </a:xfrm>
          <a:prstGeom prst="rect">
            <a:avLst/>
          </a:prstGeom>
        </p:spPr>
      </p:pic>
      <p:sp>
        <p:nvSpPr>
          <p:cNvPr id="7" name="Title 1"/>
          <p:cNvSpPr>
            <a:spLocks noGrp="1"/>
          </p:cNvSpPr>
          <p:nvPr>
            <p:ph type="title"/>
          </p:nvPr>
        </p:nvSpPr>
        <p:spPr>
          <a:xfrm>
            <a:off x="276475" y="274638"/>
            <a:ext cx="8410325" cy="792162"/>
          </a:xfrm>
        </p:spPr>
        <p:txBody>
          <a:bodyPr>
            <a:normAutofit/>
          </a:bodyPr>
          <a:lstStyle/>
          <a:p>
            <a:r>
              <a:rPr lang="en-US" sz="3600" b="1" dirty="0">
                <a:solidFill>
                  <a:srgbClr val="C00000"/>
                </a:solidFill>
                <a:latin typeface="Arial" panose="020B0604020202020204" pitchFamily="34" charset="0"/>
                <a:cs typeface="Arial" panose="020B0604020202020204" pitchFamily="34" charset="0"/>
              </a:rPr>
              <a:t>Permeable Pavement</a:t>
            </a:r>
          </a:p>
        </p:txBody>
      </p:sp>
    </p:spTree>
    <p:extLst>
      <p:ext uri="{BB962C8B-B14F-4D97-AF65-F5344CB8AC3E}">
        <p14:creationId xmlns:p14="http://schemas.microsoft.com/office/powerpoint/2010/main" val="1053032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57155"/>
            <a:ext cx="8229600" cy="736652"/>
          </a:xfrm>
        </p:spPr>
        <p:txBody>
          <a:bodyPr>
            <a:normAutofit fontScale="90000"/>
          </a:bodyPr>
          <a:lstStyle/>
          <a:p>
            <a:pPr algn="ctr"/>
            <a:r>
              <a:rPr lang="en-US" dirty="0">
                <a:latin typeface="Arial" pitchFamily="34" charset="0"/>
                <a:cs typeface="Arial" pitchFamily="34" charset="0"/>
              </a:rPr>
              <a:t>Permeable Pavements</a:t>
            </a:r>
          </a:p>
        </p:txBody>
      </p:sp>
      <p:sp>
        <p:nvSpPr>
          <p:cNvPr id="19459" name="Content Placeholder 5"/>
          <p:cNvSpPr>
            <a:spLocks noGrp="1"/>
          </p:cNvSpPr>
          <p:nvPr>
            <p:ph idx="1"/>
          </p:nvPr>
        </p:nvSpPr>
        <p:spPr>
          <a:xfrm>
            <a:off x="198537" y="1219200"/>
            <a:ext cx="7027453" cy="4645900"/>
          </a:xfrm>
        </p:spPr>
        <p:txBody>
          <a:bodyPr>
            <a:normAutofit fontScale="92500" lnSpcReduction="10000"/>
          </a:bodyPr>
          <a:lstStyle/>
          <a:p>
            <a:pPr marL="228600" indent="-228600">
              <a:spcBef>
                <a:spcPct val="0"/>
              </a:spcBef>
              <a:spcAft>
                <a:spcPts val="600"/>
              </a:spcAft>
            </a:pPr>
            <a:r>
              <a:rPr lang="en-US" sz="2800" dirty="0">
                <a:solidFill>
                  <a:schemeClr val="tx1"/>
                </a:solidFill>
                <a:latin typeface="+mj-lt"/>
                <a:cs typeface="Times New Roman" pitchFamily="18" charset="0"/>
              </a:rPr>
              <a:t>Underlying stone reservoir</a:t>
            </a:r>
          </a:p>
          <a:p>
            <a:pPr marL="228600" indent="-228600">
              <a:spcBef>
                <a:spcPct val="0"/>
              </a:spcBef>
              <a:spcAft>
                <a:spcPts val="600"/>
              </a:spcAft>
            </a:pPr>
            <a:r>
              <a:rPr lang="en-US" sz="2800" dirty="0">
                <a:solidFill>
                  <a:schemeClr val="tx1"/>
                </a:solidFill>
                <a:latin typeface="+mj-lt"/>
                <a:cs typeface="Times New Roman" pitchFamily="18" charset="0"/>
              </a:rPr>
              <a:t>Porous asphalt and pervious concrete are manufactured without "fine" materials to allow infiltration</a:t>
            </a:r>
          </a:p>
          <a:p>
            <a:pPr marL="228600" indent="-228600">
              <a:spcBef>
                <a:spcPct val="0"/>
              </a:spcBef>
              <a:spcAft>
                <a:spcPts val="600"/>
              </a:spcAft>
            </a:pPr>
            <a:r>
              <a:rPr lang="en-US" sz="2800" dirty="0">
                <a:solidFill>
                  <a:schemeClr val="tx1"/>
                </a:solidFill>
                <a:latin typeface="+mj-lt"/>
                <a:cs typeface="Times New Roman" pitchFamily="18" charset="0"/>
              </a:rPr>
              <a:t>Grass pavers are concrete interlocking blocks with open areas to allow grass to grow</a:t>
            </a:r>
          </a:p>
          <a:p>
            <a:pPr marL="228600" indent="-228600">
              <a:spcBef>
                <a:spcPct val="0"/>
              </a:spcBef>
              <a:spcAft>
                <a:spcPts val="600"/>
              </a:spcAft>
            </a:pPr>
            <a:r>
              <a:rPr lang="en-US" sz="2800" dirty="0">
                <a:solidFill>
                  <a:schemeClr val="tx1"/>
                </a:solidFill>
                <a:latin typeface="+mj-lt"/>
                <a:cs typeface="Times New Roman" pitchFamily="18" charset="0"/>
              </a:rPr>
              <a:t>Permeable pavers systems are concrete pavers with infiltration between the spaces of the pavers</a:t>
            </a:r>
          </a:p>
          <a:p>
            <a:pPr marL="228600" indent="-228600">
              <a:spcBef>
                <a:spcPct val="0"/>
              </a:spcBef>
              <a:spcAft>
                <a:spcPts val="600"/>
              </a:spcAft>
            </a:pPr>
            <a:r>
              <a:rPr lang="en-US" sz="2800" dirty="0">
                <a:solidFill>
                  <a:schemeClr val="tx1"/>
                </a:solidFill>
                <a:latin typeface="+mj-lt"/>
                <a:cs typeface="Times New Roman" pitchFamily="18" charset="0"/>
              </a:rPr>
              <a:t>Ideal application for porous pavement is to treat a low traffic or overflow parking area</a:t>
            </a:r>
          </a:p>
        </p:txBody>
      </p:sp>
      <p:pic>
        <p:nvPicPr>
          <p:cNvPr id="11" name="Picture 3" descr="http://imgs.ebuild.com/cms/ebuild/2007/41492/grasspaver.jpg"/>
          <p:cNvPicPr>
            <a:picLocks noChangeAspect="1" noChangeArrowheads="1"/>
          </p:cNvPicPr>
          <p:nvPr/>
        </p:nvPicPr>
        <p:blipFill>
          <a:blip r:embed="rId3" r:link="rId4" cstate="print"/>
          <a:srcRect/>
          <a:stretch>
            <a:fillRect/>
          </a:stretch>
        </p:blipFill>
        <p:spPr bwMode="auto">
          <a:xfrm>
            <a:off x="7225991" y="2837984"/>
            <a:ext cx="1905000" cy="2290241"/>
          </a:xfrm>
          <a:prstGeom prst="rect">
            <a:avLst/>
          </a:prstGeom>
          <a:noFill/>
          <a:ln w="6350">
            <a:noFill/>
            <a:miter lim="800000"/>
            <a:headEnd/>
            <a:tailEnd/>
          </a:ln>
        </p:spPr>
      </p:pic>
      <p:pic>
        <p:nvPicPr>
          <p:cNvPr id="12" name="Picture 7" descr="pervious-sample"/>
          <p:cNvPicPr>
            <a:picLocks noChangeAspect="1" noChangeArrowheads="1"/>
          </p:cNvPicPr>
          <p:nvPr/>
        </p:nvPicPr>
        <p:blipFill>
          <a:blip r:embed="rId5" cstate="print"/>
          <a:srcRect/>
          <a:stretch>
            <a:fillRect/>
          </a:stretch>
        </p:blipFill>
        <p:spPr bwMode="auto">
          <a:xfrm>
            <a:off x="7225990" y="914400"/>
            <a:ext cx="1905000" cy="1905000"/>
          </a:xfrm>
          <a:prstGeom prst="rect">
            <a:avLst/>
          </a:prstGeom>
          <a:noFill/>
          <a:ln w="9525">
            <a:noFill/>
            <a:miter lim="800000"/>
            <a:headEnd/>
            <a:tailEnd/>
          </a:ln>
        </p:spPr>
      </p:pic>
      <p:grpSp>
        <p:nvGrpSpPr>
          <p:cNvPr id="13" name="Group 17"/>
          <p:cNvGrpSpPr>
            <a:grpSpLocks/>
          </p:cNvGrpSpPr>
          <p:nvPr/>
        </p:nvGrpSpPr>
        <p:grpSpPr bwMode="auto">
          <a:xfrm rot="10800000">
            <a:off x="5828211" y="5429879"/>
            <a:ext cx="3124200" cy="1211262"/>
            <a:chOff x="152400" y="2133600"/>
            <a:chExt cx="4283075" cy="1855788"/>
          </a:xfrm>
        </p:grpSpPr>
        <p:pic>
          <p:nvPicPr>
            <p:cNvPr id="14" name="Picture 23" descr="IMG_3630"/>
            <p:cNvPicPr>
              <a:picLocks noChangeAspect="1" noChangeArrowheads="1"/>
            </p:cNvPicPr>
            <p:nvPr/>
          </p:nvPicPr>
          <p:blipFill>
            <a:blip r:embed="rId6" cstate="print"/>
            <a:srcRect l="7922" r="35652"/>
            <a:stretch>
              <a:fillRect/>
            </a:stretch>
          </p:blipFill>
          <p:spPr bwMode="auto">
            <a:xfrm>
              <a:off x="152400" y="2133600"/>
              <a:ext cx="1404937" cy="1854200"/>
            </a:xfrm>
            <a:prstGeom prst="rect">
              <a:avLst/>
            </a:prstGeom>
            <a:noFill/>
            <a:ln w="19050">
              <a:solidFill>
                <a:schemeClr val="bg1"/>
              </a:solidFill>
              <a:miter lim="800000"/>
              <a:headEnd/>
              <a:tailEnd/>
            </a:ln>
          </p:spPr>
        </p:pic>
        <p:pic>
          <p:nvPicPr>
            <p:cNvPr id="15" name="Picture 24" descr="100_0736"/>
            <p:cNvPicPr>
              <a:picLocks noChangeArrowheads="1"/>
            </p:cNvPicPr>
            <p:nvPr/>
          </p:nvPicPr>
          <p:blipFill>
            <a:blip r:embed="rId7" cstate="print"/>
            <a:srcRect r="53691"/>
            <a:stretch>
              <a:fillRect/>
            </a:stretch>
          </p:blipFill>
          <p:spPr bwMode="auto">
            <a:xfrm>
              <a:off x="1574800" y="2133600"/>
              <a:ext cx="1425575" cy="1855788"/>
            </a:xfrm>
            <a:prstGeom prst="rect">
              <a:avLst/>
            </a:prstGeom>
            <a:noFill/>
            <a:ln w="19050">
              <a:solidFill>
                <a:schemeClr val="bg1"/>
              </a:solidFill>
              <a:miter lim="800000"/>
              <a:headEnd/>
              <a:tailEnd/>
            </a:ln>
          </p:spPr>
        </p:pic>
        <p:pic>
          <p:nvPicPr>
            <p:cNvPr id="16" name="Picture 25" descr="IMG_3623"/>
            <p:cNvPicPr>
              <a:picLocks noChangeArrowheads="1"/>
            </p:cNvPicPr>
            <p:nvPr/>
          </p:nvPicPr>
          <p:blipFill>
            <a:blip r:embed="rId8" cstate="print"/>
            <a:srcRect r="35652"/>
            <a:stretch>
              <a:fillRect/>
            </a:stretch>
          </p:blipFill>
          <p:spPr bwMode="auto">
            <a:xfrm>
              <a:off x="3009900" y="2141538"/>
              <a:ext cx="1425575" cy="1846262"/>
            </a:xfrm>
            <a:prstGeom prst="rect">
              <a:avLst/>
            </a:prstGeom>
            <a:noFill/>
            <a:ln w="19050">
              <a:solidFill>
                <a:schemeClr val="bg1"/>
              </a:solidFill>
              <a:miter lim="800000"/>
              <a:headEnd/>
              <a:tailEnd/>
            </a:ln>
          </p:spPr>
        </p:pic>
      </p:grpSp>
    </p:spTree>
    <p:extLst>
      <p:ext uri="{BB962C8B-B14F-4D97-AF65-F5344CB8AC3E}">
        <p14:creationId xmlns:p14="http://schemas.microsoft.com/office/powerpoint/2010/main" val="1507807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Placeholder 3"/>
          <p:cNvSpPr>
            <a:spLocks noGrp="1"/>
          </p:cNvSpPr>
          <p:nvPr>
            <p:ph type="body" idx="1"/>
          </p:nvPr>
        </p:nvSpPr>
        <p:spPr>
          <a:xfrm>
            <a:off x="457200" y="838200"/>
            <a:ext cx="4040188" cy="441960"/>
          </a:xfrm>
        </p:spPr>
        <p:txBody>
          <a:bodyPr>
            <a:normAutofit fontScale="92500" lnSpcReduction="20000"/>
          </a:bodyPr>
          <a:lstStyle/>
          <a:p>
            <a:pPr algn="ctr"/>
            <a:r>
              <a:rPr lang="en-US" sz="3000" b="0" u="sng" dirty="0">
                <a:latin typeface="Arial" panose="020B0604020202020204" pitchFamily="34" charset="0"/>
                <a:cs typeface="Arial" panose="020B0604020202020204" pitchFamily="34" charset="0"/>
              </a:rPr>
              <a:t>ADVANTAGES</a:t>
            </a:r>
          </a:p>
        </p:txBody>
      </p:sp>
      <p:sp>
        <p:nvSpPr>
          <p:cNvPr id="5" name="Content Placeholder 4"/>
          <p:cNvSpPr>
            <a:spLocks noGrp="1"/>
          </p:cNvSpPr>
          <p:nvPr>
            <p:ph sz="half" idx="2"/>
          </p:nvPr>
        </p:nvSpPr>
        <p:spPr>
          <a:xfrm>
            <a:off x="0" y="1515292"/>
            <a:ext cx="4527459" cy="4870268"/>
          </a:xfrm>
        </p:spPr>
        <p:txBody>
          <a:bodyPr>
            <a:noAutofit/>
          </a:bodyPr>
          <a:lstStyle/>
          <a:p>
            <a:pPr>
              <a:lnSpc>
                <a:spcPct val="80000"/>
              </a:lnSpc>
              <a:spcAft>
                <a:spcPts val="600"/>
              </a:spcAft>
              <a:buFont typeface="Arial" charset="0"/>
              <a:buChar char="•"/>
              <a:defRPr/>
            </a:pPr>
            <a:r>
              <a:rPr lang="en-US" sz="2600" dirty="0">
                <a:solidFill>
                  <a:schemeClr val="tx1"/>
                </a:solidFill>
                <a:latin typeface="+mn-lt"/>
                <a:cs typeface="Times New Roman" pitchFamily="18" charset="0"/>
              </a:rPr>
              <a:t>Manage </a:t>
            </a:r>
            <a:r>
              <a:rPr lang="en-US" sz="2600" dirty="0" err="1">
                <a:solidFill>
                  <a:schemeClr val="tx1"/>
                </a:solidFill>
                <a:latin typeface="+mn-lt"/>
                <a:cs typeface="Times New Roman" pitchFamily="18" charset="0"/>
              </a:rPr>
              <a:t>stormwater</a:t>
            </a:r>
            <a:r>
              <a:rPr lang="en-US" sz="2600" dirty="0">
                <a:solidFill>
                  <a:schemeClr val="tx1"/>
                </a:solidFill>
                <a:latin typeface="+mn-lt"/>
                <a:cs typeface="Times New Roman" pitchFamily="18" charset="0"/>
              </a:rPr>
              <a:t> runoff</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Minimize site disturbance</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Promote groundwater recharge</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Low life cycle costs, alternative to costly traditional </a:t>
            </a:r>
            <a:r>
              <a:rPr lang="en-US" sz="2600" dirty="0" err="1">
                <a:solidFill>
                  <a:schemeClr val="tx1"/>
                </a:solidFill>
                <a:latin typeface="+mn-lt"/>
                <a:cs typeface="Times New Roman" pitchFamily="18" charset="0"/>
              </a:rPr>
              <a:t>stormwater</a:t>
            </a:r>
            <a:r>
              <a:rPr lang="en-US" sz="2600" dirty="0">
                <a:solidFill>
                  <a:schemeClr val="tx1"/>
                </a:solidFill>
                <a:latin typeface="+mn-lt"/>
                <a:cs typeface="Times New Roman" pitchFamily="18" charset="0"/>
              </a:rPr>
              <a:t> management methods</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Mitigation of urban heat island effect</a:t>
            </a:r>
          </a:p>
          <a:p>
            <a:pPr>
              <a:lnSpc>
                <a:spcPct val="80000"/>
              </a:lnSpc>
              <a:spcAft>
                <a:spcPts val="600"/>
              </a:spcAft>
              <a:buFont typeface="Arial" charset="0"/>
              <a:buChar char="•"/>
              <a:defRPr/>
            </a:pPr>
            <a:r>
              <a:rPr lang="en-US" sz="2600" dirty="0">
                <a:solidFill>
                  <a:schemeClr val="tx1"/>
                </a:solidFill>
                <a:latin typeface="+mn-lt"/>
                <a:cs typeface="Times New Roman" pitchFamily="18" charset="0"/>
              </a:rPr>
              <a:t>Contaminant removal as water moves through layers of system</a:t>
            </a:r>
          </a:p>
        </p:txBody>
      </p:sp>
      <p:sp>
        <p:nvSpPr>
          <p:cNvPr id="20485" name="Text Placeholder 5"/>
          <p:cNvSpPr>
            <a:spLocks noGrp="1"/>
          </p:cNvSpPr>
          <p:nvPr>
            <p:ph type="body" sz="quarter" idx="3"/>
          </p:nvPr>
        </p:nvSpPr>
        <p:spPr>
          <a:xfrm>
            <a:off x="4645025" y="838200"/>
            <a:ext cx="4041775" cy="441960"/>
          </a:xfrm>
        </p:spPr>
        <p:txBody>
          <a:bodyPr>
            <a:normAutofit fontScale="92500" lnSpcReduction="20000"/>
          </a:bodyPr>
          <a:lstStyle/>
          <a:p>
            <a:pPr algn="ctr"/>
            <a:r>
              <a:rPr lang="en-US" sz="3000" b="0" u="sng" dirty="0">
                <a:latin typeface="Arial" panose="020B0604020202020204" pitchFamily="34" charset="0"/>
                <a:cs typeface="Arial" panose="020B0604020202020204" pitchFamily="34" charset="0"/>
              </a:rPr>
              <a:t>COMPONENTS</a:t>
            </a:r>
          </a:p>
        </p:txBody>
      </p:sp>
      <p:sp>
        <p:nvSpPr>
          <p:cNvPr id="7" name="Rectangle 6"/>
          <p:cNvSpPr/>
          <p:nvPr/>
        </p:nvSpPr>
        <p:spPr>
          <a:xfrm>
            <a:off x="6858000" y="5669280"/>
            <a:ext cx="2286000"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2" descr="PorAsph-colored-xsec5-wlogo"/>
          <p:cNvPicPr>
            <a:picLocks noChangeAspect="1" noChangeArrowheads="1"/>
          </p:cNvPicPr>
          <p:nvPr/>
        </p:nvPicPr>
        <p:blipFill>
          <a:blip r:embed="rId3" cstate="print"/>
          <a:srcRect/>
          <a:stretch>
            <a:fillRect/>
          </a:stretch>
        </p:blipFill>
        <p:spPr bwMode="auto">
          <a:xfrm>
            <a:off x="4248150" y="2362200"/>
            <a:ext cx="4670425" cy="3810000"/>
          </a:xfrm>
          <a:prstGeom prst="rect">
            <a:avLst/>
          </a:prstGeom>
          <a:noFill/>
          <a:ln w="9525">
            <a:noFill/>
            <a:miter lim="800000"/>
            <a:headEnd/>
            <a:tailEnd/>
          </a:ln>
        </p:spPr>
      </p:pic>
    </p:spTree>
    <p:extLst>
      <p:ext uri="{BB962C8B-B14F-4D97-AF65-F5344CB8AC3E}">
        <p14:creationId xmlns:p14="http://schemas.microsoft.com/office/powerpoint/2010/main" val="3456709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G_3054.JPG"/>
          <p:cNvPicPr>
            <a:picLocks noChangeAspect="1"/>
          </p:cNvPicPr>
          <p:nvPr/>
        </p:nvPicPr>
        <p:blipFill>
          <a:blip r:embed="rId3" cstate="print"/>
          <a:srcRect/>
          <a:stretch>
            <a:fillRect/>
          </a:stretch>
        </p:blipFill>
        <p:spPr bwMode="auto">
          <a:xfrm>
            <a:off x="-1" y="1073939"/>
            <a:ext cx="9095345" cy="5784061"/>
          </a:xfrm>
          <a:prstGeom prst="rect">
            <a:avLst/>
          </a:prstGeom>
          <a:noFill/>
          <a:ln w="9525">
            <a:noFill/>
            <a:miter lim="800000"/>
            <a:headEnd/>
            <a:tailEnd/>
          </a:ln>
        </p:spPr>
      </p:pic>
      <p:sp>
        <p:nvSpPr>
          <p:cNvPr id="3" name="Title 1"/>
          <p:cNvSpPr>
            <a:spLocks noGrp="1"/>
          </p:cNvSpPr>
          <p:nvPr>
            <p:ph type="title"/>
          </p:nvPr>
        </p:nvSpPr>
        <p:spPr>
          <a:xfrm>
            <a:off x="432872" y="226929"/>
            <a:ext cx="8229600" cy="534189"/>
          </a:xfrm>
        </p:spPr>
        <p:txBody>
          <a:bodyPr>
            <a:normAutofit fontScale="90000"/>
          </a:bodyPr>
          <a:lstStyle/>
          <a:p>
            <a:pPr algn="ctr"/>
            <a:r>
              <a:rPr lang="en-US" sz="3600" b="1" dirty="0">
                <a:latin typeface="Arial" panose="020B0604020202020204" pitchFamily="34" charset="0"/>
                <a:cs typeface="Arial" panose="020B0604020202020204" pitchFamily="34" charset="0"/>
              </a:rPr>
              <a:t>Porous Asphalt</a:t>
            </a:r>
          </a:p>
        </p:txBody>
      </p:sp>
    </p:spTree>
    <p:extLst>
      <p:ext uri="{BB962C8B-B14F-4D97-AF65-F5344CB8AC3E}">
        <p14:creationId xmlns:p14="http://schemas.microsoft.com/office/powerpoint/2010/main" val="3032783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990600" y="4724400"/>
            <a:ext cx="4038600" cy="53418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en-US" sz="3600" b="1" dirty="0">
                <a:latin typeface="Arial" panose="020B0604020202020204" pitchFamily="34" charset="0"/>
                <a:cs typeface="Arial" panose="020B0604020202020204" pitchFamily="34" charset="0"/>
              </a:rPr>
              <a:t>Pervious Concrete</a:t>
            </a:r>
          </a:p>
        </p:txBody>
      </p:sp>
    </p:spTree>
    <p:extLst>
      <p:ext uri="{BB962C8B-B14F-4D97-AF65-F5344CB8AC3E}">
        <p14:creationId xmlns:p14="http://schemas.microsoft.com/office/powerpoint/2010/main" val="313185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Permeable Pav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2667000" y="4724400"/>
            <a:ext cx="4038600" cy="534189"/>
          </a:xfrm>
          <a:blipFill>
            <a:blip r:embed="rId4"/>
            <a:tile tx="0" ty="0" sx="100000" sy="100000" flip="none" algn="tl"/>
          </a:blipFill>
        </p:spPr>
        <p:txBody>
          <a:bodyPr>
            <a:normAutofit fontScale="90000"/>
          </a:bodyPr>
          <a:lstStyle/>
          <a:p>
            <a:pPr algn="ctr"/>
            <a:r>
              <a:rPr lang="en-US" sz="3600" b="1" dirty="0">
                <a:latin typeface="Arial" panose="020B0604020202020204" pitchFamily="34" charset="0"/>
                <a:cs typeface="Arial" panose="020B0604020202020204" pitchFamily="34" charset="0"/>
              </a:rPr>
              <a:t>Permeable Pavers</a:t>
            </a:r>
          </a:p>
        </p:txBody>
      </p:sp>
    </p:spTree>
    <p:extLst>
      <p:ext uri="{BB962C8B-B14F-4D97-AF65-F5344CB8AC3E}">
        <p14:creationId xmlns:p14="http://schemas.microsoft.com/office/powerpoint/2010/main" val="1724977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1" descr="pervious pavers no runoff or puddles 10_27_09"/>
          <p:cNvPicPr>
            <a:picLocks noGrp="1" noChangeAspect="1" noChangeArrowheads="1"/>
          </p:cNvPicPr>
          <p:nvPr>
            <p:ph idx="1"/>
          </p:nvPr>
        </p:nvPicPr>
        <p:blipFill>
          <a:blip r:embed="rId3" cstate="print"/>
          <a:srcRect/>
          <a:stretch>
            <a:fillRect/>
          </a:stretch>
        </p:blipFill>
        <p:spPr>
          <a:xfrm>
            <a:off x="-10696" y="0"/>
            <a:ext cx="9163210" cy="6866877"/>
          </a:xfrm>
        </p:spPr>
      </p:pic>
      <p:sp>
        <p:nvSpPr>
          <p:cNvPr id="22530" name="Title 1"/>
          <p:cNvSpPr>
            <a:spLocks noGrp="1"/>
          </p:cNvSpPr>
          <p:nvPr>
            <p:ph type="title"/>
          </p:nvPr>
        </p:nvSpPr>
        <p:spPr>
          <a:xfrm>
            <a:off x="1447800" y="5611846"/>
            <a:ext cx="3200400" cy="651794"/>
          </a:xfrm>
          <a:solidFill>
            <a:schemeClr val="bg1"/>
          </a:solidFill>
        </p:spPr>
        <p:txBody>
          <a:bodyPr/>
          <a:lstStyle/>
          <a:p>
            <a:pPr algn="ctr"/>
            <a:r>
              <a:rPr lang="en-US" sz="3600" dirty="0">
                <a:latin typeface="Arial" panose="020B0604020202020204" pitchFamily="34" charset="0"/>
                <a:cs typeface="Arial" panose="020B0604020202020204" pitchFamily="34" charset="0"/>
              </a:rPr>
              <a:t>Grass Pavers</a:t>
            </a:r>
          </a:p>
        </p:txBody>
      </p:sp>
    </p:spTree>
    <p:extLst>
      <p:ext uri="{BB962C8B-B14F-4D97-AF65-F5344CB8AC3E}">
        <p14:creationId xmlns:p14="http://schemas.microsoft.com/office/powerpoint/2010/main" val="2201256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17D3-FD3B-46FA-9CB4-30CCB9F102BD}"/>
              </a:ext>
            </a:extLst>
          </p:cNvPr>
          <p:cNvSpPr>
            <a:spLocks noGrp="1"/>
          </p:cNvSpPr>
          <p:nvPr>
            <p:ph type="title"/>
          </p:nvPr>
        </p:nvSpPr>
        <p:spPr>
          <a:xfrm>
            <a:off x="457200" y="274638"/>
            <a:ext cx="8229600" cy="792162"/>
          </a:xfrm>
        </p:spPr>
        <p:txBody>
          <a:bodyPr>
            <a:normAutofit/>
          </a:bodyPr>
          <a:lstStyle/>
          <a:p>
            <a:r>
              <a:rPr lang="en-US" sz="3600" b="1" dirty="0">
                <a:solidFill>
                  <a:srgbClr val="C00000"/>
                </a:solidFill>
                <a:latin typeface="Arial" panose="020B0604020202020204" pitchFamily="34" charset="0"/>
                <a:cs typeface="Arial" panose="020B0604020202020204" pitchFamily="34" charset="0"/>
              </a:rPr>
              <a:t>Rainwater Harvesting Systems</a:t>
            </a:r>
          </a:p>
        </p:txBody>
      </p:sp>
      <p:pic>
        <p:nvPicPr>
          <p:cNvPr id="4" name="Picture 3">
            <a:extLst>
              <a:ext uri="{FF2B5EF4-FFF2-40B4-BE49-F238E27FC236}">
                <a16:creationId xmlns:a16="http://schemas.microsoft.com/office/drawing/2014/main" id="{8B0DD9B2-1398-4D0F-BF27-478387A7252B}"/>
              </a:ext>
            </a:extLst>
          </p:cNvPr>
          <p:cNvPicPr>
            <a:picLocks noChangeAspect="1"/>
          </p:cNvPicPr>
          <p:nvPr/>
        </p:nvPicPr>
        <p:blipFill>
          <a:blip r:embed="rId3"/>
          <a:stretch>
            <a:fillRect/>
          </a:stretch>
        </p:blipFill>
        <p:spPr>
          <a:xfrm>
            <a:off x="904875" y="1019175"/>
            <a:ext cx="7334250" cy="5686425"/>
          </a:xfrm>
          <a:prstGeom prst="rect">
            <a:avLst/>
          </a:prstGeom>
        </p:spPr>
      </p:pic>
    </p:spTree>
    <p:extLst>
      <p:ext uri="{BB962C8B-B14F-4D97-AF65-F5344CB8AC3E}">
        <p14:creationId xmlns:p14="http://schemas.microsoft.com/office/powerpoint/2010/main" val="2783267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28600"/>
            <a:ext cx="9144000" cy="685800"/>
          </a:xfrm>
          <a:prstGeom prst="rect">
            <a:avLst/>
          </a:prstGeom>
        </p:spPr>
        <p:txBody>
          <a:bodyPr/>
          <a:lstStyle/>
          <a:p>
            <a:pPr algn="ctr" fontAlgn="auto">
              <a:spcBef>
                <a:spcPts val="0"/>
              </a:spcBef>
              <a:spcAft>
                <a:spcPts val="0"/>
              </a:spcAft>
              <a:defRPr/>
            </a:pPr>
            <a:r>
              <a:rPr lang="en-US" sz="3600" kern="0" dirty="0">
                <a:latin typeface="Arial" panose="020B0604020202020204" pitchFamily="34" charset="0"/>
                <a:cs typeface="Arial" panose="020B0604020202020204" pitchFamily="34" charset="0"/>
              </a:rPr>
              <a:t>Rain Barrels</a:t>
            </a:r>
          </a:p>
        </p:txBody>
      </p:sp>
      <p:pic>
        <p:nvPicPr>
          <p:cNvPr id="4" name="Picture 7" descr="rain_barrel photo"/>
          <p:cNvPicPr>
            <a:picLocks noChangeAspect="1" noChangeArrowheads="1"/>
          </p:cNvPicPr>
          <p:nvPr/>
        </p:nvPicPr>
        <p:blipFill>
          <a:blip r:embed="rId3" cstate="print"/>
          <a:srcRect/>
          <a:stretch>
            <a:fillRect/>
          </a:stretch>
        </p:blipFill>
        <p:spPr bwMode="auto">
          <a:xfrm>
            <a:off x="447675" y="1676400"/>
            <a:ext cx="2247900" cy="2573338"/>
          </a:xfrm>
          <a:prstGeom prst="rect">
            <a:avLst/>
          </a:prstGeom>
          <a:ln>
            <a:noFill/>
          </a:ln>
          <a:effectLst>
            <a:outerShdw blurRad="292100" dist="139700" dir="2700000" algn="tl" rotWithShape="0">
              <a:srgbClr val="333333">
                <a:alpha val="65000"/>
              </a:srgbClr>
            </a:outerShdw>
          </a:effectLst>
        </p:spPr>
      </p:pic>
      <p:pic>
        <p:nvPicPr>
          <p:cNvPr id="18442" name="Picture 2" descr="http://www.river-forest.us/images/news/rain_barrel.jpg"/>
          <p:cNvPicPr>
            <a:picLocks noChangeAspect="1" noChangeArrowheads="1"/>
          </p:cNvPicPr>
          <p:nvPr/>
        </p:nvPicPr>
        <p:blipFill>
          <a:blip r:embed="rId4" cstate="print"/>
          <a:srcRect/>
          <a:stretch>
            <a:fillRect/>
          </a:stretch>
        </p:blipFill>
        <p:spPr bwMode="auto">
          <a:xfrm>
            <a:off x="338138" y="3948113"/>
            <a:ext cx="1635125" cy="2279650"/>
          </a:xfrm>
          <a:prstGeom prst="rect">
            <a:avLst/>
          </a:prstGeom>
          <a:ln>
            <a:noFill/>
          </a:ln>
          <a:effectLst>
            <a:outerShdw blurRad="292100" dist="139700" dir="2700000" algn="tl" rotWithShape="0">
              <a:srgbClr val="333333">
                <a:alpha val="65000"/>
              </a:srgbClr>
            </a:outerShdw>
          </a:effectLst>
        </p:spPr>
      </p:pic>
      <p:pic>
        <p:nvPicPr>
          <p:cNvPr id="18444" name="Picture 1" descr="Cheerful Rain Barrel"/>
          <p:cNvPicPr>
            <a:picLocks noChangeAspect="1" noChangeArrowheads="1"/>
          </p:cNvPicPr>
          <p:nvPr/>
        </p:nvPicPr>
        <p:blipFill>
          <a:blip r:embed="rId5" cstate="print"/>
          <a:srcRect/>
          <a:stretch>
            <a:fillRect/>
          </a:stretch>
        </p:blipFill>
        <p:spPr bwMode="auto">
          <a:xfrm>
            <a:off x="6549231" y="3673475"/>
            <a:ext cx="2125663" cy="2828925"/>
          </a:xfrm>
          <a:prstGeom prst="rect">
            <a:avLst/>
          </a:prstGeom>
          <a:ln>
            <a:noFill/>
          </a:ln>
          <a:effectLst>
            <a:outerShdw blurRad="292100" dist="139700" dir="2700000" algn="tl" rotWithShape="0">
              <a:srgbClr val="333333">
                <a:alpha val="65000"/>
              </a:srgbClr>
            </a:outerShdw>
          </a:effectLst>
        </p:spPr>
      </p:pic>
      <p:pic>
        <p:nvPicPr>
          <p:cNvPr id="18443" name="Picture 3" descr="Rain Catcher Urn, rain barrel - photo"/>
          <p:cNvPicPr>
            <a:picLocks noChangeAspect="1" noChangeArrowheads="1"/>
          </p:cNvPicPr>
          <p:nvPr/>
        </p:nvPicPr>
        <p:blipFill>
          <a:blip r:embed="rId6" cstate="print"/>
          <a:srcRect l="13913" r="9566"/>
          <a:stretch>
            <a:fillRect/>
          </a:stretch>
        </p:blipFill>
        <p:spPr bwMode="auto">
          <a:xfrm>
            <a:off x="7391400" y="1554163"/>
            <a:ext cx="1447800" cy="1893887"/>
          </a:xfrm>
          <a:prstGeom prst="rect">
            <a:avLst/>
          </a:prstGeom>
          <a:ln>
            <a:noFill/>
          </a:ln>
          <a:effectLst>
            <a:outerShdw blurRad="292100" dist="139700" dir="2700000" algn="tl" rotWithShape="0">
              <a:srgbClr val="333333">
                <a:alpha val="65000"/>
              </a:srgbClr>
            </a:outerShdw>
          </a:effectLst>
        </p:spPr>
      </p:pic>
      <p:pic>
        <p:nvPicPr>
          <p:cNvPr id="18437" name="Picture 3" descr="http://www.rfcity.org/Eng/images/rain%20barrel.jpg"/>
          <p:cNvPicPr>
            <a:picLocks noChangeAspect="1" noChangeArrowheads="1"/>
          </p:cNvPicPr>
          <p:nvPr/>
        </p:nvPicPr>
        <p:blipFill>
          <a:blip r:embed="rId7" cstate="print"/>
          <a:srcRect/>
          <a:stretch>
            <a:fillRect/>
          </a:stretch>
        </p:blipFill>
        <p:spPr bwMode="auto">
          <a:xfrm>
            <a:off x="1547813" y="4038600"/>
            <a:ext cx="3405187" cy="2557463"/>
          </a:xfrm>
          <a:prstGeom prst="rect">
            <a:avLst/>
          </a:prstGeom>
          <a:ln>
            <a:noFill/>
          </a:ln>
          <a:effectLst>
            <a:outerShdw blurRad="292100" dist="139700" dir="2700000" algn="tl" rotWithShape="0">
              <a:srgbClr val="333333">
                <a:alpha val="65000"/>
              </a:srgbClr>
            </a:outerShdw>
          </a:effectLst>
        </p:spPr>
      </p:pic>
      <p:pic>
        <p:nvPicPr>
          <p:cNvPr id="18440" name="Picture 1" descr="http://weblogs.baltimoresun.com/features/green/rainbarrel26.jpg"/>
          <p:cNvPicPr>
            <a:picLocks noChangeAspect="1" noChangeArrowheads="1"/>
          </p:cNvPicPr>
          <p:nvPr/>
        </p:nvPicPr>
        <p:blipFill>
          <a:blip r:embed="rId8" cstate="print"/>
          <a:srcRect/>
          <a:stretch>
            <a:fillRect/>
          </a:stretch>
        </p:blipFill>
        <p:spPr bwMode="auto">
          <a:xfrm>
            <a:off x="2590800" y="1752600"/>
            <a:ext cx="3916363" cy="2600325"/>
          </a:xfrm>
          <a:prstGeom prst="rect">
            <a:avLst/>
          </a:prstGeom>
          <a:ln>
            <a:noFill/>
          </a:ln>
          <a:effectLst>
            <a:outerShdw blurRad="292100" dist="139700" dir="2700000" algn="tl" rotWithShape="0">
              <a:srgbClr val="333333">
                <a:alpha val="65000"/>
              </a:srgbClr>
            </a:outerShdw>
          </a:effectLst>
        </p:spPr>
      </p:pic>
      <p:pic>
        <p:nvPicPr>
          <p:cNvPr id="18441" name="Picture 2" descr="Madison Rain Barrel Catcher"/>
          <p:cNvPicPr>
            <a:picLocks noChangeAspect="1" noChangeArrowheads="1"/>
          </p:cNvPicPr>
          <p:nvPr/>
        </p:nvPicPr>
        <p:blipFill>
          <a:blip r:embed="rId9" cstate="print"/>
          <a:srcRect/>
          <a:stretch>
            <a:fillRect/>
          </a:stretch>
        </p:blipFill>
        <p:spPr bwMode="auto">
          <a:xfrm>
            <a:off x="4724400" y="3733800"/>
            <a:ext cx="1984375" cy="2641600"/>
          </a:xfrm>
          <a:prstGeom prst="rect">
            <a:avLst/>
          </a:prstGeom>
          <a:ln>
            <a:noFill/>
          </a:ln>
          <a:effectLst>
            <a:outerShdw blurRad="292100" dist="139700" dir="2700000" algn="tl" rotWithShape="0">
              <a:srgbClr val="333333">
                <a:alpha val="65000"/>
              </a:srgbClr>
            </a:outerShdw>
          </a:effectLst>
        </p:spPr>
      </p:pic>
      <p:pic>
        <p:nvPicPr>
          <p:cNvPr id="18438" name="Picture 7" descr="rain barrel planter, water conservation, water barrel, eco product"/>
          <p:cNvPicPr>
            <a:picLocks noChangeAspect="1" noChangeArrowheads="1"/>
          </p:cNvPicPr>
          <p:nvPr/>
        </p:nvPicPr>
        <p:blipFill>
          <a:blip r:embed="rId10" cstate="print"/>
          <a:srcRect l="2940" t="3664" r="2940" b="1080"/>
          <a:stretch>
            <a:fillRect/>
          </a:stretch>
        </p:blipFill>
        <p:spPr bwMode="auto">
          <a:xfrm>
            <a:off x="6096000" y="1676400"/>
            <a:ext cx="1516063" cy="1641475"/>
          </a:xfrm>
          <a:prstGeom prst="rect">
            <a:avLst/>
          </a:prstGeom>
          <a:ln>
            <a:noFill/>
          </a:ln>
          <a:effectLst>
            <a:outerShdw blurRad="292100" dist="139700" dir="2700000" algn="tl" rotWithShape="0">
              <a:srgbClr val="333333">
                <a:alpha val="65000"/>
              </a:srgbClr>
            </a:outerShdw>
          </a:effectLst>
        </p:spPr>
      </p:pic>
      <p:pic>
        <p:nvPicPr>
          <p:cNvPr id="18436" name="Picture 2" descr="rain"/>
          <p:cNvPicPr>
            <a:picLocks noChangeAspect="1" noChangeArrowheads="1"/>
          </p:cNvPicPr>
          <p:nvPr/>
        </p:nvPicPr>
        <p:blipFill>
          <a:blip r:embed="rId11" cstate="print"/>
          <a:srcRect/>
          <a:stretch>
            <a:fillRect/>
          </a:stretch>
        </p:blipFill>
        <p:spPr bwMode="auto">
          <a:xfrm>
            <a:off x="2057400" y="914400"/>
            <a:ext cx="1371600" cy="1728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254418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p:spPr>
        <p:txBody>
          <a:bodyPr/>
          <a:lstStyle/>
          <a:p>
            <a:pPr algn="ctr" fontAlgn="auto">
              <a:spcBef>
                <a:spcPts val="0"/>
              </a:spcBef>
              <a:spcAft>
                <a:spcPts val="0"/>
              </a:spcAft>
              <a:defRPr/>
            </a:pPr>
            <a:r>
              <a:rPr lang="en-US" sz="3600" kern="0" dirty="0">
                <a:latin typeface="Arial" panose="020B0604020202020204" pitchFamily="34" charset="0"/>
                <a:cs typeface="Arial" panose="020B0604020202020204" pitchFamily="34" charset="0"/>
              </a:rPr>
              <a:t>Cisterns</a:t>
            </a:r>
          </a:p>
        </p:txBody>
      </p:sp>
      <p:pic>
        <p:nvPicPr>
          <p:cNvPr id="29699" name="Picture 4" descr="Rainwater harvesting 101 from Grow NYC_Page_05_Image_0003.jpg"/>
          <p:cNvPicPr>
            <a:picLocks noChangeAspect="1"/>
          </p:cNvPicPr>
          <p:nvPr/>
        </p:nvPicPr>
        <p:blipFill>
          <a:blip r:embed="rId3" cstate="print"/>
          <a:srcRect/>
          <a:stretch>
            <a:fillRect/>
          </a:stretch>
        </p:blipFill>
        <p:spPr bwMode="auto">
          <a:xfrm>
            <a:off x="381000" y="838200"/>
            <a:ext cx="4116388" cy="3297238"/>
          </a:xfrm>
          <a:prstGeom prst="rect">
            <a:avLst/>
          </a:prstGeom>
          <a:noFill/>
          <a:ln w="9525">
            <a:noFill/>
            <a:miter lim="800000"/>
            <a:headEnd/>
            <a:tailEnd/>
          </a:ln>
        </p:spPr>
      </p:pic>
      <p:pic>
        <p:nvPicPr>
          <p:cNvPr id="29700" name="Picture 5" descr="Final%20Stormbank%20Image%20Resized%20v%20small"/>
          <p:cNvPicPr>
            <a:picLocks noChangeAspect="1" noChangeArrowheads="1"/>
          </p:cNvPicPr>
          <p:nvPr/>
        </p:nvPicPr>
        <p:blipFill>
          <a:blip r:embed="rId4" cstate="print"/>
          <a:srcRect/>
          <a:stretch>
            <a:fillRect/>
          </a:stretch>
        </p:blipFill>
        <p:spPr bwMode="auto">
          <a:xfrm>
            <a:off x="5181600" y="746125"/>
            <a:ext cx="3076575" cy="2301875"/>
          </a:xfrm>
          <a:prstGeom prst="rect">
            <a:avLst/>
          </a:prstGeom>
          <a:noFill/>
          <a:ln w="9525">
            <a:noFill/>
            <a:miter lim="800000"/>
            <a:headEnd/>
            <a:tailEnd/>
          </a:ln>
        </p:spPr>
      </p:pic>
      <p:pic>
        <p:nvPicPr>
          <p:cNvPr id="29701" name="Content Placeholder 7" descr="rw harvesting.jpg"/>
          <p:cNvPicPr>
            <a:picLocks noChangeAspect="1"/>
          </p:cNvPicPr>
          <p:nvPr/>
        </p:nvPicPr>
        <p:blipFill>
          <a:blip r:embed="rId5" cstate="print"/>
          <a:srcRect/>
          <a:stretch>
            <a:fillRect/>
          </a:stretch>
        </p:blipFill>
        <p:spPr bwMode="auto">
          <a:xfrm>
            <a:off x="941388" y="4227513"/>
            <a:ext cx="3021012" cy="2249487"/>
          </a:xfrm>
          <a:prstGeom prst="rect">
            <a:avLst/>
          </a:prstGeom>
          <a:noFill/>
          <a:ln w="9525">
            <a:noFill/>
            <a:miter lim="800000"/>
            <a:headEnd/>
            <a:tailEnd/>
          </a:ln>
        </p:spPr>
      </p:pic>
      <p:pic>
        <p:nvPicPr>
          <p:cNvPr id="29702" name="Picture 15" descr="ClarkCistern.jpg"/>
          <p:cNvPicPr>
            <a:picLocks noChangeAspect="1"/>
          </p:cNvPicPr>
          <p:nvPr/>
        </p:nvPicPr>
        <p:blipFill>
          <a:blip r:embed="rId6" cstate="print"/>
          <a:srcRect r="5405"/>
          <a:stretch>
            <a:fillRect/>
          </a:stretch>
        </p:blipFill>
        <p:spPr bwMode="auto">
          <a:xfrm>
            <a:off x="4800600" y="3200400"/>
            <a:ext cx="3878263" cy="3124200"/>
          </a:xfrm>
          <a:prstGeom prst="rect">
            <a:avLst/>
          </a:prstGeom>
          <a:noFill/>
          <a:ln w="9525">
            <a:noFill/>
            <a:miter lim="800000"/>
            <a:headEnd/>
            <a:tailEnd/>
          </a:ln>
        </p:spPr>
      </p:pic>
    </p:spTree>
    <p:extLst>
      <p:ext uri="{BB962C8B-B14F-4D97-AF65-F5344CB8AC3E}">
        <p14:creationId xmlns:p14="http://schemas.microsoft.com/office/powerpoint/2010/main" val="18296541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39713" y="3505200"/>
            <a:ext cx="8709025" cy="646113"/>
            <a:chOff x="239049" y="3386024"/>
            <a:chExt cx="8709471" cy="646204"/>
          </a:xfrm>
        </p:grpSpPr>
        <p:sp>
          <p:nvSpPr>
            <p:cNvPr id="20500" name="TextBox 22"/>
            <p:cNvSpPr txBox="1">
              <a:spLocks noChangeArrowheads="1"/>
            </p:cNvSpPr>
            <p:nvPr/>
          </p:nvSpPr>
          <p:spPr bwMode="auto">
            <a:xfrm>
              <a:off x="239049" y="3386024"/>
              <a:ext cx="2070100" cy="646204"/>
            </a:xfrm>
            <a:prstGeom prst="rect">
              <a:avLst/>
            </a:prstGeom>
            <a:noFill/>
            <a:ln w="9525">
              <a:noFill/>
              <a:miter lim="800000"/>
              <a:headEnd/>
              <a:tailEnd/>
            </a:ln>
          </p:spPr>
          <p:txBody>
            <a:bodyPr>
              <a:spAutoFit/>
            </a:bodyPr>
            <a:lstStyle/>
            <a:p>
              <a:r>
                <a:rPr lang="en-US" i="1">
                  <a:cs typeface="Arial" pitchFamily="34" charset="0"/>
                </a:rPr>
                <a:t>More development</a:t>
              </a:r>
            </a:p>
          </p:txBody>
        </p:sp>
        <p:sp>
          <p:nvSpPr>
            <p:cNvPr id="20501" name="TextBox 23"/>
            <p:cNvSpPr txBox="1">
              <a:spLocks noChangeArrowheads="1"/>
            </p:cNvSpPr>
            <p:nvPr/>
          </p:nvSpPr>
          <p:spPr bwMode="auto">
            <a:xfrm>
              <a:off x="3020349" y="3386024"/>
              <a:ext cx="2466050" cy="646204"/>
            </a:xfrm>
            <a:prstGeom prst="rect">
              <a:avLst/>
            </a:prstGeom>
            <a:noFill/>
            <a:ln w="9525">
              <a:noFill/>
              <a:miter lim="800000"/>
              <a:headEnd/>
              <a:tailEnd/>
            </a:ln>
          </p:spPr>
          <p:txBody>
            <a:bodyPr>
              <a:spAutoFit/>
            </a:bodyPr>
            <a:lstStyle/>
            <a:p>
              <a:r>
                <a:rPr lang="en-US" i="1">
                  <a:cs typeface="Arial" pitchFamily="34" charset="0"/>
                </a:rPr>
                <a:t>More impervious surfaces</a:t>
              </a:r>
            </a:p>
          </p:txBody>
        </p:sp>
        <p:sp>
          <p:nvSpPr>
            <p:cNvPr id="20502" name="TextBox 24"/>
            <p:cNvSpPr txBox="1">
              <a:spLocks noChangeArrowheads="1"/>
            </p:cNvSpPr>
            <p:nvPr/>
          </p:nvSpPr>
          <p:spPr bwMode="auto">
            <a:xfrm>
              <a:off x="6221195" y="3386024"/>
              <a:ext cx="2727325" cy="369259"/>
            </a:xfrm>
            <a:prstGeom prst="rect">
              <a:avLst/>
            </a:prstGeom>
            <a:noFill/>
            <a:ln w="9525">
              <a:noFill/>
              <a:miter lim="800000"/>
              <a:headEnd/>
              <a:tailEnd/>
            </a:ln>
          </p:spPr>
          <p:txBody>
            <a:bodyPr>
              <a:spAutoFit/>
            </a:bodyPr>
            <a:lstStyle/>
            <a:p>
              <a:r>
                <a:rPr lang="en-US" i="1">
                  <a:cs typeface="Arial" pitchFamily="34" charset="0"/>
                </a:rPr>
                <a:t>More stormwater runoff</a:t>
              </a:r>
            </a:p>
          </p:txBody>
        </p:sp>
        <p:cxnSp>
          <p:nvCxnSpPr>
            <p:cNvPr id="9" name="Straight Arrow Connector 8"/>
            <p:cNvCxnSpPr/>
            <p:nvPr/>
          </p:nvCxnSpPr>
          <p:spPr>
            <a:xfrm>
              <a:off x="2341007" y="3611481"/>
              <a:ext cx="558829" cy="1588"/>
            </a:xfrm>
            <a:prstGeom prst="straightConnector1">
              <a:avLst/>
            </a:prstGeom>
            <a:ln w="34925">
              <a:solidFill>
                <a:srgbClr val="36472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368524" y="3640060"/>
              <a:ext cx="609631" cy="1588"/>
            </a:xfrm>
            <a:prstGeom prst="straightConnector1">
              <a:avLst/>
            </a:prstGeom>
            <a:ln w="34925">
              <a:solidFill>
                <a:srgbClr val="36472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 name="Group 10"/>
          <p:cNvGrpSpPr>
            <a:grpSpLocks/>
          </p:cNvGrpSpPr>
          <p:nvPr/>
        </p:nvGrpSpPr>
        <p:grpSpPr bwMode="auto">
          <a:xfrm>
            <a:off x="381000" y="4419600"/>
            <a:ext cx="8458200" cy="1828800"/>
            <a:chOff x="-345567" y="4171933"/>
            <a:chExt cx="9754437" cy="2249313"/>
          </a:xfrm>
        </p:grpSpPr>
        <p:pic>
          <p:nvPicPr>
            <p:cNvPr id="20497" name="Picture 11" descr="Photos(3-3-2010) 111"/>
            <p:cNvPicPr>
              <a:picLocks noChangeAspect="1" noChangeArrowheads="1"/>
            </p:cNvPicPr>
            <p:nvPr/>
          </p:nvPicPr>
          <p:blipFill>
            <a:blip r:embed="rId3" cstate="print"/>
            <a:srcRect/>
            <a:stretch>
              <a:fillRect/>
            </a:stretch>
          </p:blipFill>
          <p:spPr bwMode="auto">
            <a:xfrm>
              <a:off x="3288511" y="4171933"/>
              <a:ext cx="3384808" cy="2249310"/>
            </a:xfrm>
            <a:prstGeom prst="rect">
              <a:avLst/>
            </a:prstGeom>
            <a:noFill/>
            <a:ln w="9525">
              <a:noFill/>
              <a:miter lim="800000"/>
              <a:headEnd/>
              <a:tailEnd/>
            </a:ln>
          </p:spPr>
        </p:pic>
        <p:pic>
          <p:nvPicPr>
            <p:cNvPr id="20498" name="Picture 12" descr="ResizedImage250188-Big-Pipe"/>
            <p:cNvPicPr>
              <a:picLocks noChangeAspect="1" noChangeArrowheads="1"/>
            </p:cNvPicPr>
            <p:nvPr/>
          </p:nvPicPr>
          <p:blipFill>
            <a:blip r:embed="rId4" cstate="print"/>
            <a:srcRect/>
            <a:stretch>
              <a:fillRect/>
            </a:stretch>
          </p:blipFill>
          <p:spPr bwMode="auto">
            <a:xfrm>
              <a:off x="-345567" y="4171935"/>
              <a:ext cx="3657600" cy="2249311"/>
            </a:xfrm>
            <a:prstGeom prst="rect">
              <a:avLst/>
            </a:prstGeom>
            <a:noFill/>
            <a:ln w="9525">
              <a:noFill/>
              <a:miter lim="800000"/>
              <a:headEnd/>
              <a:tailEnd/>
            </a:ln>
          </p:spPr>
        </p:pic>
        <p:pic>
          <p:nvPicPr>
            <p:cNvPr id="20499" name="Picture 13"/>
            <p:cNvPicPr>
              <a:picLocks noChangeAspect="1"/>
            </p:cNvPicPr>
            <p:nvPr/>
          </p:nvPicPr>
          <p:blipFill>
            <a:blip r:embed="rId5" cstate="print"/>
            <a:srcRect/>
            <a:stretch>
              <a:fillRect/>
            </a:stretch>
          </p:blipFill>
          <p:spPr bwMode="auto">
            <a:xfrm>
              <a:off x="6419785" y="4171935"/>
              <a:ext cx="2989085" cy="2249311"/>
            </a:xfrm>
            <a:prstGeom prst="rect">
              <a:avLst/>
            </a:prstGeom>
            <a:noFill/>
            <a:ln w="9525">
              <a:noFill/>
              <a:miter lim="800000"/>
              <a:headEnd/>
              <a:tailEnd/>
            </a:ln>
          </p:spPr>
        </p:pic>
      </p:grpSp>
      <p:grpSp>
        <p:nvGrpSpPr>
          <p:cNvPr id="4" name="Group 14"/>
          <p:cNvGrpSpPr>
            <a:grpSpLocks/>
          </p:cNvGrpSpPr>
          <p:nvPr/>
        </p:nvGrpSpPr>
        <p:grpSpPr bwMode="auto">
          <a:xfrm>
            <a:off x="304800" y="1665288"/>
            <a:ext cx="1881188" cy="1831975"/>
            <a:chOff x="0" y="1703339"/>
            <a:chExt cx="2438400" cy="1794589"/>
          </a:xfrm>
        </p:grpSpPr>
        <p:pic>
          <p:nvPicPr>
            <p:cNvPr id="20495" name="Picture 15" descr="impervious cover1.jpg"/>
            <p:cNvPicPr>
              <a:picLocks noChangeAspect="1"/>
            </p:cNvPicPr>
            <p:nvPr/>
          </p:nvPicPr>
          <p:blipFill>
            <a:blip r:embed="rId6" cstate="print"/>
            <a:srcRect/>
            <a:stretch>
              <a:fillRect/>
            </a:stretch>
          </p:blipFill>
          <p:spPr bwMode="auto">
            <a:xfrm>
              <a:off x="0" y="1703339"/>
              <a:ext cx="2438400" cy="1794589"/>
            </a:xfrm>
            <a:prstGeom prst="rect">
              <a:avLst/>
            </a:prstGeom>
            <a:noFill/>
            <a:ln w="9525">
              <a:noFill/>
              <a:miter lim="800000"/>
              <a:headEnd/>
              <a:tailEnd/>
            </a:ln>
          </p:spPr>
        </p:pic>
        <p:sp>
          <p:nvSpPr>
            <p:cNvPr id="20496" name="TextBox 30"/>
            <p:cNvSpPr txBox="1">
              <a:spLocks noChangeArrowheads="1"/>
            </p:cNvSpPr>
            <p:nvPr/>
          </p:nvSpPr>
          <p:spPr bwMode="auto">
            <a:xfrm>
              <a:off x="1057861" y="2162246"/>
              <a:ext cx="933838" cy="369332"/>
            </a:xfrm>
            <a:prstGeom prst="rect">
              <a:avLst/>
            </a:prstGeom>
            <a:noFill/>
            <a:ln w="9525">
              <a:noFill/>
              <a:miter lim="800000"/>
              <a:headEnd/>
              <a:tailEnd/>
            </a:ln>
          </p:spPr>
          <p:txBody>
            <a:bodyPr>
              <a:spAutoFit/>
            </a:bodyPr>
            <a:lstStyle/>
            <a:p>
              <a:r>
                <a:rPr lang="en-US" b="1">
                  <a:solidFill>
                    <a:srgbClr val="984807"/>
                  </a:solidFill>
                  <a:latin typeface="Gill Sans"/>
                </a:rPr>
                <a:t>10%</a:t>
              </a:r>
            </a:p>
          </p:txBody>
        </p:sp>
      </p:grpSp>
      <p:grpSp>
        <p:nvGrpSpPr>
          <p:cNvPr id="5" name="Group 17"/>
          <p:cNvGrpSpPr>
            <a:grpSpLocks/>
          </p:cNvGrpSpPr>
          <p:nvPr/>
        </p:nvGrpSpPr>
        <p:grpSpPr bwMode="auto">
          <a:xfrm>
            <a:off x="2613025" y="1585913"/>
            <a:ext cx="2020888" cy="1946275"/>
            <a:chOff x="2286000" y="1627139"/>
            <a:chExt cx="2619375" cy="1905000"/>
          </a:xfrm>
        </p:grpSpPr>
        <p:pic>
          <p:nvPicPr>
            <p:cNvPr id="20493" name="Picture 18" descr="impervious cover2.jpg"/>
            <p:cNvPicPr>
              <a:picLocks noChangeAspect="1"/>
            </p:cNvPicPr>
            <p:nvPr/>
          </p:nvPicPr>
          <p:blipFill>
            <a:blip r:embed="rId7" cstate="print"/>
            <a:srcRect/>
            <a:stretch>
              <a:fillRect/>
            </a:stretch>
          </p:blipFill>
          <p:spPr bwMode="auto">
            <a:xfrm>
              <a:off x="2286000" y="1627139"/>
              <a:ext cx="2619375" cy="1905000"/>
            </a:xfrm>
            <a:prstGeom prst="rect">
              <a:avLst/>
            </a:prstGeom>
            <a:noFill/>
            <a:ln w="9525">
              <a:noFill/>
              <a:miter lim="800000"/>
              <a:headEnd/>
              <a:tailEnd/>
            </a:ln>
          </p:spPr>
        </p:pic>
        <p:sp>
          <p:nvSpPr>
            <p:cNvPr id="20494" name="TextBox 31"/>
            <p:cNvSpPr txBox="1">
              <a:spLocks noChangeArrowheads="1"/>
            </p:cNvSpPr>
            <p:nvPr/>
          </p:nvSpPr>
          <p:spPr bwMode="auto">
            <a:xfrm>
              <a:off x="2750487" y="2166633"/>
              <a:ext cx="876300" cy="369332"/>
            </a:xfrm>
            <a:prstGeom prst="rect">
              <a:avLst/>
            </a:prstGeom>
            <a:noFill/>
            <a:ln w="9525">
              <a:noFill/>
              <a:miter lim="800000"/>
              <a:headEnd/>
              <a:tailEnd/>
            </a:ln>
          </p:spPr>
          <p:txBody>
            <a:bodyPr>
              <a:spAutoFit/>
            </a:bodyPr>
            <a:lstStyle/>
            <a:p>
              <a:r>
                <a:rPr lang="en-US" b="1">
                  <a:solidFill>
                    <a:srgbClr val="984807"/>
                  </a:solidFill>
                  <a:latin typeface="Gill Sans"/>
                </a:rPr>
                <a:t>20%</a:t>
              </a:r>
            </a:p>
          </p:txBody>
        </p:sp>
      </p:grpSp>
      <p:grpSp>
        <p:nvGrpSpPr>
          <p:cNvPr id="6" name="Group 20"/>
          <p:cNvGrpSpPr>
            <a:grpSpLocks/>
          </p:cNvGrpSpPr>
          <p:nvPr/>
        </p:nvGrpSpPr>
        <p:grpSpPr bwMode="auto">
          <a:xfrm>
            <a:off x="5083175" y="1654175"/>
            <a:ext cx="1698625" cy="1698625"/>
            <a:chOff x="4806971" y="1689398"/>
            <a:chExt cx="2203429" cy="1663700"/>
          </a:xfrm>
        </p:grpSpPr>
        <p:pic>
          <p:nvPicPr>
            <p:cNvPr id="20491" name="Picture 21" descr="impervious cover3.jpg"/>
            <p:cNvPicPr>
              <a:picLocks noChangeAspect="1"/>
            </p:cNvPicPr>
            <p:nvPr/>
          </p:nvPicPr>
          <p:blipFill>
            <a:blip r:embed="rId8" cstate="print"/>
            <a:srcRect/>
            <a:stretch>
              <a:fillRect/>
            </a:stretch>
          </p:blipFill>
          <p:spPr bwMode="auto">
            <a:xfrm>
              <a:off x="4806971" y="1689398"/>
              <a:ext cx="2203429" cy="1663700"/>
            </a:xfrm>
            <a:prstGeom prst="rect">
              <a:avLst/>
            </a:prstGeom>
            <a:noFill/>
            <a:ln w="9525">
              <a:noFill/>
              <a:miter lim="800000"/>
              <a:headEnd/>
              <a:tailEnd/>
            </a:ln>
          </p:spPr>
        </p:pic>
        <p:sp>
          <p:nvSpPr>
            <p:cNvPr id="20492" name="TextBox 32"/>
            <p:cNvSpPr txBox="1">
              <a:spLocks noChangeArrowheads="1"/>
            </p:cNvSpPr>
            <p:nvPr/>
          </p:nvSpPr>
          <p:spPr bwMode="auto">
            <a:xfrm>
              <a:off x="5488741" y="2084898"/>
              <a:ext cx="1290358" cy="512234"/>
            </a:xfrm>
            <a:prstGeom prst="rect">
              <a:avLst/>
            </a:prstGeom>
            <a:noFill/>
            <a:ln w="9525">
              <a:noFill/>
              <a:miter lim="800000"/>
              <a:headEnd/>
              <a:tailEnd/>
            </a:ln>
          </p:spPr>
          <p:txBody>
            <a:bodyPr>
              <a:spAutoFit/>
            </a:bodyPr>
            <a:lstStyle/>
            <a:p>
              <a:r>
                <a:rPr lang="en-US" sz="2800" b="1">
                  <a:solidFill>
                    <a:srgbClr val="984807"/>
                  </a:solidFill>
                  <a:latin typeface="Gill Sans"/>
                </a:rPr>
                <a:t>30%</a:t>
              </a:r>
            </a:p>
          </p:txBody>
        </p:sp>
      </p:grpSp>
      <p:grpSp>
        <p:nvGrpSpPr>
          <p:cNvPr id="7" name="Group 23"/>
          <p:cNvGrpSpPr>
            <a:grpSpLocks/>
          </p:cNvGrpSpPr>
          <p:nvPr/>
        </p:nvGrpSpPr>
        <p:grpSpPr bwMode="auto">
          <a:xfrm>
            <a:off x="7210425" y="1600200"/>
            <a:ext cx="1704975" cy="1779588"/>
            <a:chOff x="6934200" y="1637565"/>
            <a:chExt cx="2209800" cy="1742174"/>
          </a:xfrm>
        </p:grpSpPr>
        <p:pic>
          <p:nvPicPr>
            <p:cNvPr id="20489" name="Picture 24" descr="impervious cover4.jpg"/>
            <p:cNvPicPr>
              <a:picLocks noChangeAspect="1"/>
            </p:cNvPicPr>
            <p:nvPr/>
          </p:nvPicPr>
          <p:blipFill>
            <a:blip r:embed="rId9" cstate="print"/>
            <a:srcRect/>
            <a:stretch>
              <a:fillRect/>
            </a:stretch>
          </p:blipFill>
          <p:spPr bwMode="auto">
            <a:xfrm>
              <a:off x="6934200" y="1637565"/>
              <a:ext cx="2209800" cy="1742174"/>
            </a:xfrm>
            <a:prstGeom prst="rect">
              <a:avLst/>
            </a:prstGeom>
            <a:noFill/>
            <a:ln w="9525">
              <a:noFill/>
              <a:miter lim="800000"/>
              <a:headEnd/>
              <a:tailEnd/>
            </a:ln>
          </p:spPr>
        </p:pic>
        <p:sp>
          <p:nvSpPr>
            <p:cNvPr id="20490" name="TextBox 33"/>
            <p:cNvSpPr txBox="1">
              <a:spLocks noChangeArrowheads="1"/>
            </p:cNvSpPr>
            <p:nvPr/>
          </p:nvSpPr>
          <p:spPr bwMode="auto">
            <a:xfrm>
              <a:off x="7135032" y="2023745"/>
              <a:ext cx="1910205" cy="693023"/>
            </a:xfrm>
            <a:prstGeom prst="rect">
              <a:avLst/>
            </a:prstGeom>
            <a:noFill/>
            <a:ln w="9525">
              <a:noFill/>
              <a:miter lim="800000"/>
              <a:headEnd/>
              <a:tailEnd/>
            </a:ln>
          </p:spPr>
          <p:txBody>
            <a:bodyPr>
              <a:spAutoFit/>
            </a:bodyPr>
            <a:lstStyle/>
            <a:p>
              <a:r>
                <a:rPr lang="en-US" sz="4000" b="1">
                  <a:solidFill>
                    <a:srgbClr val="CA004D"/>
                  </a:solidFill>
                  <a:latin typeface="Gill Sans"/>
                </a:rPr>
                <a:t>55%</a:t>
              </a:r>
            </a:p>
          </p:txBody>
        </p:sp>
      </p:grpSp>
      <p:sp>
        <p:nvSpPr>
          <p:cNvPr id="20488" name="Rectangle 2"/>
          <p:cNvSpPr>
            <a:spLocks noChangeArrowheads="1"/>
          </p:cNvSpPr>
          <p:nvPr/>
        </p:nvSpPr>
        <p:spPr bwMode="auto">
          <a:xfrm>
            <a:off x="152400" y="628650"/>
            <a:ext cx="8991600" cy="914400"/>
          </a:xfrm>
          <a:prstGeom prst="rect">
            <a:avLst/>
          </a:prstGeom>
          <a:noFill/>
          <a:ln w="9525">
            <a:noFill/>
            <a:miter lim="800000"/>
            <a:headEnd/>
            <a:tailEnd/>
          </a:ln>
        </p:spPr>
        <p:txBody>
          <a:bodyPr anchor="ctr"/>
          <a:lstStyle/>
          <a:p>
            <a:pPr algn="ctr">
              <a:defRPr/>
            </a:pPr>
            <a:r>
              <a:rPr lang="en-US" sz="4000" b="1" dirty="0">
                <a:solidFill>
                  <a:srgbClr val="C00000"/>
                </a:solidFill>
                <a:latin typeface="Arial" panose="020B0604020202020204" pitchFamily="34" charset="0"/>
                <a:cs typeface="Arial" panose="020B0604020202020204" pitchFamily="34" charset="0"/>
              </a:rPr>
              <a:t>Impervious Surfaces</a:t>
            </a:r>
          </a:p>
        </p:txBody>
      </p:sp>
    </p:spTree>
    <p:extLst>
      <p:ext uri="{BB962C8B-B14F-4D97-AF65-F5344CB8AC3E}">
        <p14:creationId xmlns:p14="http://schemas.microsoft.com/office/powerpoint/2010/main" val="416418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decel="5000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1+#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2" decel="5000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2000"/>
                                        <p:tgtEl>
                                          <p:spTgt spid="2"/>
                                        </p:tgtEl>
                                      </p:cBhvr>
                                    </p:animEffect>
                                  </p:childTnLst>
                                </p:cTn>
                              </p:par>
                            </p:childTnLst>
                          </p:cTn>
                        </p:par>
                        <p:par>
                          <p:cTn id="28" fill="hold">
                            <p:stCondLst>
                              <p:cond delay="7000"/>
                            </p:stCondLst>
                            <p:childTnLst>
                              <p:par>
                                <p:cTn id="29" presetID="10" presetClass="entr" presetSubtype="0" fill="hold" nodeType="afterEffect">
                                  <p:stCondLst>
                                    <p:cond delay="2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129759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11"/>
            <a:ext cx="9144000" cy="6829778"/>
          </a:xfrm>
          <a:prstGeom prst="rect">
            <a:avLst/>
          </a:prstGeom>
        </p:spPr>
      </p:pic>
    </p:spTree>
    <p:extLst>
      <p:ext uri="{BB962C8B-B14F-4D97-AF65-F5344CB8AC3E}">
        <p14:creationId xmlns:p14="http://schemas.microsoft.com/office/powerpoint/2010/main" val="1516957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0980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0328-5CBB-412B-AF20-473E49BF6B15}"/>
              </a:ext>
            </a:extLst>
          </p:cNvPr>
          <p:cNvSpPr txBox="1">
            <a:spLocks/>
          </p:cNvSpPr>
          <p:nvPr/>
        </p:nvSpPr>
        <p:spPr>
          <a:xfrm>
            <a:off x="457200" y="274638"/>
            <a:ext cx="8229600" cy="792162"/>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C00000"/>
                </a:solidFill>
                <a:latin typeface="Arial" panose="020B0604020202020204" pitchFamily="34" charset="0"/>
                <a:cs typeface="Arial" panose="020B0604020202020204" pitchFamily="34" charset="0"/>
              </a:rPr>
              <a:t>Let’s get back to flooding – bioretention is an option but does it take up too much space?</a:t>
            </a:r>
          </a:p>
          <a:p>
            <a:endParaRPr lang="en-US" sz="3600" b="1" dirty="0">
              <a:solidFill>
                <a:srgbClr val="C00000"/>
              </a:solidFill>
              <a:latin typeface="Arial" panose="020B0604020202020204" pitchFamily="34" charset="0"/>
              <a:cs typeface="Arial" panose="020B0604020202020204" pitchFamily="34" charset="0"/>
            </a:endParaRPr>
          </a:p>
        </p:txBody>
      </p:sp>
      <p:pic>
        <p:nvPicPr>
          <p:cNvPr id="3" name="Picture 2" descr="vegetated_basin1">
            <a:extLst>
              <a:ext uri="{FF2B5EF4-FFF2-40B4-BE49-F238E27FC236}">
                <a16:creationId xmlns:a16="http://schemas.microsoft.com/office/drawing/2014/main" id="{EDDA248A-1FB3-41FB-8ED7-205BF9E061A6}"/>
              </a:ext>
            </a:extLst>
          </p:cNvPr>
          <p:cNvPicPr>
            <a:picLocks noChangeAspect="1" noChangeArrowheads="1"/>
          </p:cNvPicPr>
          <p:nvPr/>
        </p:nvPicPr>
        <p:blipFill>
          <a:blip r:embed="rId3" cstate="print"/>
          <a:srcRect/>
          <a:stretch>
            <a:fillRect/>
          </a:stretch>
        </p:blipFill>
        <p:spPr bwMode="auto">
          <a:xfrm>
            <a:off x="723900" y="1350821"/>
            <a:ext cx="7696200" cy="5247409"/>
          </a:xfrm>
          <a:prstGeom prst="rect">
            <a:avLst/>
          </a:prstGeom>
          <a:noFill/>
        </p:spPr>
      </p:pic>
    </p:spTree>
    <p:extLst>
      <p:ext uri="{BB962C8B-B14F-4D97-AF65-F5344CB8AC3E}">
        <p14:creationId xmlns:p14="http://schemas.microsoft.com/office/powerpoint/2010/main" val="2794083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P_3629">
            <a:extLst>
              <a:ext uri="{FF2B5EF4-FFF2-40B4-BE49-F238E27FC236}">
                <a16:creationId xmlns:a16="http://schemas.microsoft.com/office/drawing/2014/main" id="{234B0102-ADCD-4FB9-8A59-BEE13DC2F36C}"/>
              </a:ext>
            </a:extLst>
          </p:cNvPr>
          <p:cNvPicPr>
            <a:picLocks noChangeAspect="1" noChangeArrowheads="1"/>
          </p:cNvPicPr>
          <p:nvPr/>
        </p:nvPicPr>
        <p:blipFill>
          <a:blip r:embed="rId3" cstate="print"/>
          <a:srcRect/>
          <a:stretch>
            <a:fillRect/>
          </a:stretch>
        </p:blipFill>
        <p:spPr>
          <a:xfrm>
            <a:off x="381000" y="838200"/>
            <a:ext cx="8502906" cy="5334000"/>
          </a:xfrm>
          <a:prstGeom prst="rect">
            <a:avLst/>
          </a:prstGeom>
          <a:noFill/>
        </p:spPr>
      </p:pic>
    </p:spTree>
    <p:extLst>
      <p:ext uri="{BB962C8B-B14F-4D97-AF65-F5344CB8AC3E}">
        <p14:creationId xmlns:p14="http://schemas.microsoft.com/office/powerpoint/2010/main" val="2233557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2B150-8B2B-4343-AC61-D6F5E4B59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200025"/>
            <a:ext cx="8610600" cy="6457950"/>
          </a:xfrm>
          <a:prstGeom prst="rect">
            <a:avLst/>
          </a:prstGeom>
        </p:spPr>
      </p:pic>
    </p:spTree>
    <p:extLst>
      <p:ext uri="{BB962C8B-B14F-4D97-AF65-F5344CB8AC3E}">
        <p14:creationId xmlns:p14="http://schemas.microsoft.com/office/powerpoint/2010/main" val="3832476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3riverswetweather.org/sites/default/files/GI/BMPs/Bioretention_2.jpg">
            <a:extLst>
              <a:ext uri="{FF2B5EF4-FFF2-40B4-BE49-F238E27FC236}">
                <a16:creationId xmlns:a16="http://schemas.microsoft.com/office/drawing/2014/main" id="{84339DC6-5996-479E-A09F-8131CEB67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312"/>
            <a:ext cx="4887433" cy="366557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73601467-2366-4E6B-995E-2BD11DDAFB4B}"/>
              </a:ext>
            </a:extLst>
          </p:cNvPr>
          <p:cNvSpPr/>
          <p:nvPr/>
        </p:nvSpPr>
        <p:spPr>
          <a:xfrm>
            <a:off x="1828800" y="3733800"/>
            <a:ext cx="838200" cy="449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1D3061E0-1052-4BCF-BDF7-788E8197830C}"/>
              </a:ext>
            </a:extLst>
          </p:cNvPr>
          <p:cNvSpPr/>
          <p:nvPr/>
        </p:nvSpPr>
        <p:spPr>
          <a:xfrm rot="16200000">
            <a:off x="4876800" y="1601400"/>
            <a:ext cx="838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ormTech Treatment systems - Triumph Geo Construction Materials">
            <a:extLst>
              <a:ext uri="{FF2B5EF4-FFF2-40B4-BE49-F238E27FC236}">
                <a16:creationId xmlns:a16="http://schemas.microsoft.com/office/drawing/2014/main" id="{BAF64D8B-383E-4E4E-BE66-074F9EDC7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6590"/>
            <a:ext cx="5029200" cy="2677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mberMaxx - Stormwater Chamber System from Contech">
            <a:extLst>
              <a:ext uri="{FF2B5EF4-FFF2-40B4-BE49-F238E27FC236}">
                <a16:creationId xmlns:a16="http://schemas.microsoft.com/office/drawing/2014/main" id="{2772002D-98E4-4962-B71C-A2EA99BE0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040" y="751114"/>
            <a:ext cx="3565960" cy="267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79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rAsph-colored-xsec5-wlogo">
            <a:extLst>
              <a:ext uri="{FF2B5EF4-FFF2-40B4-BE49-F238E27FC236}">
                <a16:creationId xmlns:a16="http://schemas.microsoft.com/office/drawing/2014/main" id="{3DC10FD7-9E6D-4A97-94AB-CF51B457639F}"/>
              </a:ext>
            </a:extLst>
          </p:cNvPr>
          <p:cNvPicPr>
            <a:picLocks noChangeAspect="1" noChangeArrowheads="1"/>
          </p:cNvPicPr>
          <p:nvPr/>
        </p:nvPicPr>
        <p:blipFill>
          <a:blip r:embed="rId3" cstate="print"/>
          <a:srcRect/>
          <a:stretch>
            <a:fillRect/>
          </a:stretch>
        </p:blipFill>
        <p:spPr bwMode="auto">
          <a:xfrm>
            <a:off x="762000" y="537181"/>
            <a:ext cx="7089775" cy="5783637"/>
          </a:xfrm>
          <a:prstGeom prst="rect">
            <a:avLst/>
          </a:prstGeom>
          <a:noFill/>
          <a:ln w="9525">
            <a:noFill/>
            <a:miter lim="800000"/>
            <a:headEnd/>
            <a:tailEnd/>
          </a:ln>
        </p:spPr>
      </p:pic>
    </p:spTree>
    <p:extLst>
      <p:ext uri="{BB962C8B-B14F-4D97-AF65-F5344CB8AC3E}">
        <p14:creationId xmlns:p14="http://schemas.microsoft.com/office/powerpoint/2010/main" val="3554925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3D97-F0F2-49C4-9553-93D34F075067}"/>
              </a:ext>
            </a:extLst>
          </p:cNvPr>
          <p:cNvSpPr txBox="1">
            <a:spLocks/>
          </p:cNvSpPr>
          <p:nvPr/>
        </p:nvSpPr>
        <p:spPr>
          <a:xfrm>
            <a:off x="457200" y="274638"/>
            <a:ext cx="8229600" cy="6740307"/>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C00000"/>
                </a:solidFill>
                <a:latin typeface="Arial" panose="020B0604020202020204" pitchFamily="34" charset="0"/>
                <a:cs typeface="Arial" panose="020B0604020202020204" pitchFamily="34" charset="0"/>
              </a:rPr>
              <a:t>What if …</a:t>
            </a:r>
          </a:p>
          <a:p>
            <a:endParaRPr lang="en-US" sz="3600" b="1" dirty="0">
              <a:solidFill>
                <a:srgbClr val="C00000"/>
              </a:solidFill>
              <a:latin typeface="Arial" panose="020B0604020202020204" pitchFamily="34" charset="0"/>
              <a:cs typeface="Arial" panose="020B0604020202020204" pitchFamily="34" charset="0"/>
            </a:endParaRPr>
          </a:p>
          <a:p>
            <a:r>
              <a:rPr lang="en-US" sz="3600" b="1" i="1" dirty="0">
                <a:solidFill>
                  <a:srgbClr val="C00000"/>
                </a:solidFill>
                <a:latin typeface="Arial" panose="020B0604020202020204" pitchFamily="34" charset="0"/>
                <a:cs typeface="Arial" panose="020B0604020202020204" pitchFamily="34" charset="0"/>
              </a:rPr>
              <a:t>every time we repave a parking lot in New Jersey, we convert it into a stormwater management system.  For every acre of parking lot, we can capture stormwater runoff from the 100-year storm from four to five acres of impervious surfaces.  When we include a rain garden, we can further increase the benefits.</a:t>
            </a:r>
          </a:p>
          <a:p>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033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34BCC6-39B9-47D9-8BF8-C665401A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D393F5-F8DA-9C94-021B-5BF64BD9F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75" r="-2" b="14676"/>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cene3d>
            <a:camera prst="orthographicFront"/>
            <a:lightRig rig="contrasting" dir="t">
              <a:rot lat="0" lon="0" rev="4200000"/>
            </a:lightRig>
          </a:scene3d>
          <a:sp3d prstMaterial="plastic">
            <a:bevelT w="381000" h="114300" prst="relaxedInset"/>
            <a:contourClr>
              <a:srgbClr val="969696"/>
            </a:contourClr>
          </a:sp3d>
        </p:spPr>
      </p:pic>
      <p:pic>
        <p:nvPicPr>
          <p:cNvPr id="3" name="Picture 5" descr="after 2nd replanting summer 2011 with sign">
            <a:extLst>
              <a:ext uri="{FF2B5EF4-FFF2-40B4-BE49-F238E27FC236}">
                <a16:creationId xmlns:a16="http://schemas.microsoft.com/office/drawing/2014/main" id="{8A763796-5BA9-7920-463E-AB97CDA145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 b="18151"/>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solidFill>
            <a:srgbClr val="FFFFFF">
              <a:shade val="85000"/>
            </a:srgbClr>
          </a:solidFill>
          <a:extLst>
            <a:ext uri="{91240B29-F687-4F45-9708-019B960494DF}">
              <a14:hiddenLine xmlns:a14="http://schemas.microsoft.com/office/drawing/2010/main" w="9525">
                <a:solidFill>
                  <a:srgbClr val="000000"/>
                </a:solidFill>
                <a:miter lim="800000"/>
                <a:headEnd/>
                <a:tailEnd/>
              </a14:hiddenLine>
            </a:ext>
          </a:extLst>
        </p:spPr>
      </p:pic>
      <p:sp useBgFill="1">
        <p:nvSpPr>
          <p:cNvPr id="11" name="Freeform: Shape 10">
            <a:extLst>
              <a:ext uri="{FF2B5EF4-FFF2-40B4-BE49-F238E27FC236}">
                <a16:creationId xmlns:a16="http://schemas.microsoft.com/office/drawing/2014/main" id="{72A9CE9D-DAC3-40AF-B504-78A64A909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06D7452-6CDE-4381-86CE-07B245938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EB3D97-F0F2-49C4-9553-93D34F075067}"/>
              </a:ext>
            </a:extLst>
          </p:cNvPr>
          <p:cNvSpPr txBox="1">
            <a:spLocks/>
          </p:cNvSpPr>
          <p:nvPr/>
        </p:nvSpPr>
        <p:spPr>
          <a:xfrm>
            <a:off x="329184" y="1524659"/>
            <a:ext cx="3764305" cy="27740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600" b="1" kern="1200" dirty="0">
                <a:solidFill>
                  <a:schemeClr val="tx1"/>
                </a:solidFill>
                <a:latin typeface="Arial" panose="020B0604020202020204" pitchFamily="34" charset="0"/>
                <a:cs typeface="Arial" panose="020B0604020202020204" pitchFamily="34" charset="0"/>
              </a:rPr>
              <a:t>In the meantime, do your part and install a rain garden.</a:t>
            </a:r>
          </a:p>
        </p:txBody>
      </p:sp>
      <p:sp>
        <p:nvSpPr>
          <p:cNvPr id="15" name="Rectangle 14">
            <a:extLst>
              <a:ext uri="{FF2B5EF4-FFF2-40B4-BE49-F238E27FC236}">
                <a16:creationId xmlns:a16="http://schemas.microsoft.com/office/drawing/2014/main" id="{762DA937-8B55-4317-BD32-98D7AF30E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7" name="Rectangle 16">
            <a:extLst>
              <a:ext uri="{FF2B5EF4-FFF2-40B4-BE49-F238E27FC236}">
                <a16:creationId xmlns:a16="http://schemas.microsoft.com/office/drawing/2014/main" id="{C52EE5A8-045B-4D39-8ED1-51333408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81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397" t="5293" r="4445" b="6438"/>
          <a:stretch/>
        </p:blipFill>
        <p:spPr>
          <a:xfrm>
            <a:off x="990600" y="590624"/>
            <a:ext cx="7162800" cy="6395978"/>
          </a:xfrm>
        </p:spPr>
      </p:pic>
      <p:sp>
        <p:nvSpPr>
          <p:cNvPr id="2" name="Title 1"/>
          <p:cNvSpPr>
            <a:spLocks noGrp="1"/>
          </p:cNvSpPr>
          <p:nvPr>
            <p:ph type="title"/>
          </p:nvPr>
        </p:nvSpPr>
        <p:spPr>
          <a:xfrm>
            <a:off x="381000" y="0"/>
            <a:ext cx="8229600" cy="743024"/>
          </a:xfrm>
        </p:spPr>
        <p:txBody>
          <a:bodyPr>
            <a:normAutofit fontScale="90000"/>
          </a:bodyPr>
          <a:lstStyle/>
          <a:p>
            <a:r>
              <a:rPr lang="en-US" b="1" dirty="0">
                <a:solidFill>
                  <a:srgbClr val="C00000"/>
                </a:solidFill>
                <a:latin typeface="Arial" panose="020B0604020202020204" pitchFamily="34" charset="0"/>
                <a:cs typeface="Arial" panose="020B0604020202020204" pitchFamily="34" charset="0"/>
              </a:rPr>
              <a:t>The Urban Water Cycle</a:t>
            </a:r>
          </a:p>
        </p:txBody>
      </p:sp>
    </p:spTree>
    <p:extLst>
      <p:ext uri="{BB962C8B-B14F-4D97-AF65-F5344CB8AC3E}">
        <p14:creationId xmlns:p14="http://schemas.microsoft.com/office/powerpoint/2010/main" val="1996857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B969E6-5B8C-036E-262F-435C89F5D760}"/>
              </a:ext>
            </a:extLst>
          </p:cNvPr>
          <p:cNvPicPr>
            <a:picLocks noChangeAspect="1"/>
          </p:cNvPicPr>
          <p:nvPr/>
        </p:nvPicPr>
        <p:blipFill rotWithShape="1">
          <a:blip r:embed="rId2"/>
          <a:srcRect t="5436"/>
          <a:stretch/>
        </p:blipFill>
        <p:spPr>
          <a:xfrm>
            <a:off x="1093559" y="152400"/>
            <a:ext cx="6983641" cy="4953000"/>
          </a:xfrm>
          <a:prstGeom prst="rect">
            <a:avLst/>
          </a:prstGeom>
        </p:spPr>
      </p:pic>
      <p:sp>
        <p:nvSpPr>
          <p:cNvPr id="5" name="TextBox 4">
            <a:extLst>
              <a:ext uri="{FF2B5EF4-FFF2-40B4-BE49-F238E27FC236}">
                <a16:creationId xmlns:a16="http://schemas.microsoft.com/office/drawing/2014/main" id="{CE040093-BB97-A484-A77A-34E861D16542}"/>
              </a:ext>
            </a:extLst>
          </p:cNvPr>
          <p:cNvSpPr txBox="1"/>
          <p:nvPr/>
        </p:nvSpPr>
        <p:spPr>
          <a:xfrm>
            <a:off x="152400" y="5334000"/>
            <a:ext cx="8839200" cy="769441"/>
          </a:xfrm>
          <a:prstGeom prst="rect">
            <a:avLst/>
          </a:prstGeom>
          <a:noFill/>
        </p:spPr>
        <p:txBody>
          <a:bodyPr wrap="square" rtlCol="0">
            <a:spAutoFit/>
          </a:bodyPr>
          <a:lstStyle/>
          <a:p>
            <a:pPr algn="ctr"/>
            <a:r>
              <a:rPr lang="en-US" sz="4400" b="1" dirty="0">
                <a:solidFill>
                  <a:srgbClr val="FF0000"/>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28100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57200" y="304800"/>
            <a:ext cx="81534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What is stormwater?</a:t>
            </a:r>
          </a:p>
        </p:txBody>
      </p:sp>
      <p:sp>
        <p:nvSpPr>
          <p:cNvPr id="16387" name="Rectangle 3"/>
          <p:cNvSpPr>
            <a:spLocks noChangeArrowheads="1"/>
          </p:cNvSpPr>
          <p:nvPr/>
        </p:nvSpPr>
        <p:spPr bwMode="auto">
          <a:xfrm>
            <a:off x="381001" y="1905000"/>
            <a:ext cx="3571875" cy="3886200"/>
          </a:xfrm>
          <a:prstGeom prst="rect">
            <a:avLst/>
          </a:prstGeom>
          <a:noFill/>
          <a:ln w="9525">
            <a:noFill/>
            <a:miter lim="800000"/>
            <a:headEnd/>
            <a:tailEnd/>
          </a:ln>
        </p:spPr>
        <p:txBody>
          <a:bodyPr/>
          <a:lstStyle/>
          <a:p>
            <a:pPr marL="0" marR="0" lvl="0" indent="4763" algn="l" defTabSz="914400" rtl="0" eaLnBrk="1" fontAlgn="base" latinLnBrk="0" hangingPunct="1">
              <a:lnSpc>
                <a:spcPct val="100000"/>
              </a:lnSpc>
              <a:spcBef>
                <a:spcPct val="20000"/>
              </a:spcBef>
              <a:spcAft>
                <a:spcPct val="0"/>
              </a:spcAft>
              <a:buClr>
                <a:srgbClr val="000066"/>
              </a:buClr>
              <a:buSzTx/>
              <a:buFont typeface="Wingdings" pitchFamily="2" charset="2"/>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Stormwater is the water from rain or melting snows that can become “runoff,” flowing over the ground surface and returning to lakes and streams.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pic>
        <p:nvPicPr>
          <p:cNvPr id="16388" name="Picture 4" descr="storm runoff"/>
          <p:cNvPicPr>
            <a:picLocks noChangeAspect="1" noChangeArrowheads="1"/>
          </p:cNvPicPr>
          <p:nvPr/>
        </p:nvPicPr>
        <p:blipFill>
          <a:blip r:embed="rId3" cstate="print"/>
          <a:srcRect/>
          <a:stretch>
            <a:fillRect/>
          </a:stretch>
        </p:blipFill>
        <p:spPr bwMode="auto">
          <a:xfrm>
            <a:off x="3962400" y="2046288"/>
            <a:ext cx="4789488" cy="359251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B1162-6DD2-49BC-BF2C-3EB91185A4F3}"/>
              </a:ext>
            </a:extLst>
          </p:cNvPr>
          <p:cNvSpPr>
            <a:spLocks noGrp="1"/>
          </p:cNvSpPr>
          <p:nvPr>
            <p:ph type="title"/>
          </p:nvPr>
        </p:nvSpPr>
        <p:spPr>
          <a:xfrm>
            <a:off x="457200" y="274638"/>
            <a:ext cx="8229600" cy="792162"/>
          </a:xfrm>
        </p:spPr>
        <p:txBody>
          <a:bodyPr>
            <a:normAutofit/>
          </a:bodyPr>
          <a:lstStyle/>
          <a:p>
            <a:r>
              <a:rPr lang="en-US" sz="3600" b="1" dirty="0">
                <a:solidFill>
                  <a:srgbClr val="C00000"/>
                </a:solidFill>
                <a:latin typeface="Arial" panose="020B0604020202020204" pitchFamily="34" charset="0"/>
                <a:cs typeface="Arial" panose="020B0604020202020204" pitchFamily="34" charset="0"/>
              </a:rPr>
              <a:t>Water Quality</a:t>
            </a:r>
          </a:p>
        </p:txBody>
      </p:sp>
      <p:pic>
        <p:nvPicPr>
          <p:cNvPr id="2050" name="Picture 2">
            <a:extLst>
              <a:ext uri="{FF2B5EF4-FFF2-40B4-BE49-F238E27FC236}">
                <a16:creationId xmlns:a16="http://schemas.microsoft.com/office/drawing/2014/main" id="{B61E8B74-DE34-4988-AB78-4F29201F4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33035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utfall.png">
            <a:extLst>
              <a:ext uri="{FF2B5EF4-FFF2-40B4-BE49-F238E27FC236}">
                <a16:creationId xmlns:a16="http://schemas.microsoft.com/office/drawing/2014/main" id="{A2768B1F-EE77-447A-B15C-AAA2706DE31F}"/>
              </a:ext>
            </a:extLst>
          </p:cNvPr>
          <p:cNvPicPr>
            <a:picLocks noChangeAspect="1"/>
          </p:cNvPicPr>
          <p:nvPr/>
        </p:nvPicPr>
        <p:blipFill>
          <a:blip r:embed="rId4" cstate="print"/>
          <a:stretch>
            <a:fillRect/>
          </a:stretch>
        </p:blipFill>
        <p:spPr>
          <a:xfrm>
            <a:off x="228600" y="4724400"/>
            <a:ext cx="2743200" cy="2062886"/>
          </a:xfrm>
          <a:prstGeom prst="rect">
            <a:avLst/>
          </a:prstGeom>
        </p:spPr>
      </p:pic>
      <p:pic>
        <p:nvPicPr>
          <p:cNvPr id="2052" name="Picture 4">
            <a:extLst>
              <a:ext uri="{FF2B5EF4-FFF2-40B4-BE49-F238E27FC236}">
                <a16:creationId xmlns:a16="http://schemas.microsoft.com/office/drawing/2014/main" id="{4E8028D7-A289-4B87-8EC5-ADF8753B1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4707038"/>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D2CC2D0-9386-4B0E-834F-AE2D6C16A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707038"/>
            <a:ext cx="27432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62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looding-630x472.jpg">
            <a:extLst>
              <a:ext uri="{FF2B5EF4-FFF2-40B4-BE49-F238E27FC236}">
                <a16:creationId xmlns:a16="http://schemas.microsoft.com/office/drawing/2014/main" id="{19CD15A4-F0F0-49AE-AACC-598DC8123928}"/>
              </a:ext>
            </a:extLst>
          </p:cNvPr>
          <p:cNvPicPr>
            <a:picLocks noChangeAspect="1"/>
          </p:cNvPicPr>
          <p:nvPr/>
        </p:nvPicPr>
        <p:blipFill>
          <a:blip r:embed="rId3" cstate="print"/>
          <a:srcRect/>
          <a:stretch>
            <a:fillRect/>
          </a:stretch>
        </p:blipFill>
        <p:spPr bwMode="auto">
          <a:xfrm>
            <a:off x="999191" y="1447800"/>
            <a:ext cx="7154209" cy="4773613"/>
          </a:xfrm>
          <a:prstGeom prst="rect">
            <a:avLst/>
          </a:prstGeom>
          <a:noFill/>
          <a:ln w="9525">
            <a:noFill/>
            <a:miter lim="800000"/>
            <a:headEnd/>
            <a:tailEnd/>
          </a:ln>
        </p:spPr>
      </p:pic>
      <p:sp>
        <p:nvSpPr>
          <p:cNvPr id="3" name="Title 1">
            <a:extLst>
              <a:ext uri="{FF2B5EF4-FFF2-40B4-BE49-F238E27FC236}">
                <a16:creationId xmlns:a16="http://schemas.microsoft.com/office/drawing/2014/main" id="{B939F9D8-E911-44A8-8BF5-D0863E789D96}"/>
              </a:ext>
            </a:extLst>
          </p:cNvPr>
          <p:cNvSpPr txBox="1">
            <a:spLocks/>
          </p:cNvSpPr>
          <p:nvPr/>
        </p:nvSpPr>
        <p:spPr>
          <a:xfrm>
            <a:off x="457200" y="274638"/>
            <a:ext cx="8229600" cy="7921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C00000"/>
                </a:solidFill>
                <a:latin typeface="Arial" panose="020B0604020202020204" pitchFamily="34" charset="0"/>
                <a:cs typeface="Arial" panose="020B0604020202020204" pitchFamily="34" charset="0"/>
              </a:rPr>
              <a:t>Water Quantity (flooding)</a:t>
            </a:r>
          </a:p>
        </p:txBody>
      </p:sp>
    </p:spTree>
    <p:extLst>
      <p:ext uri="{BB962C8B-B14F-4D97-AF65-F5344CB8AC3E}">
        <p14:creationId xmlns:p14="http://schemas.microsoft.com/office/powerpoint/2010/main" val="3850161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IMG_1790.JPG">
            <a:extLst>
              <a:ext uri="{FF2B5EF4-FFF2-40B4-BE49-F238E27FC236}">
                <a16:creationId xmlns:a16="http://schemas.microsoft.com/office/drawing/2014/main" id="{4685D1E6-D660-44FD-AD44-C1FBE03DE25E}"/>
              </a:ext>
            </a:extLst>
          </p:cNvPr>
          <p:cNvPicPr>
            <a:picLocks noChangeAspect="1"/>
          </p:cNvPicPr>
          <p:nvPr/>
        </p:nvPicPr>
        <p:blipFill>
          <a:blip r:embed="rId3" cstate="print"/>
          <a:srcRect/>
          <a:stretch>
            <a:fillRect/>
          </a:stretch>
        </p:blipFill>
        <p:spPr bwMode="auto">
          <a:xfrm>
            <a:off x="0" y="3443868"/>
            <a:ext cx="4572000" cy="3429000"/>
          </a:xfrm>
          <a:prstGeom prst="rect">
            <a:avLst/>
          </a:prstGeom>
          <a:noFill/>
          <a:ln w="9525">
            <a:noFill/>
            <a:miter lim="800000"/>
            <a:headEnd/>
            <a:tailEnd/>
          </a:ln>
        </p:spPr>
      </p:pic>
      <p:pic>
        <p:nvPicPr>
          <p:cNvPr id="3" name="Picture 13" descr="IMG_1811.JPG">
            <a:extLst>
              <a:ext uri="{FF2B5EF4-FFF2-40B4-BE49-F238E27FC236}">
                <a16:creationId xmlns:a16="http://schemas.microsoft.com/office/drawing/2014/main" id="{96A62580-E28F-4320-B8C7-CCE9DD14ABC2}"/>
              </a:ext>
            </a:extLst>
          </p:cNvPr>
          <p:cNvPicPr>
            <a:picLocks noChangeAspect="1"/>
          </p:cNvPicPr>
          <p:nvPr/>
        </p:nvPicPr>
        <p:blipFill>
          <a:blip r:embed="rId4" cstate="print"/>
          <a:srcRect/>
          <a:stretch>
            <a:fillRect/>
          </a:stretch>
        </p:blipFill>
        <p:spPr bwMode="auto">
          <a:xfrm>
            <a:off x="4572000" y="0"/>
            <a:ext cx="4572000" cy="3429000"/>
          </a:xfrm>
          <a:prstGeom prst="rect">
            <a:avLst/>
          </a:prstGeom>
          <a:noFill/>
          <a:ln w="9525">
            <a:noFill/>
            <a:miter lim="800000"/>
            <a:headEnd/>
            <a:tailEnd/>
          </a:ln>
        </p:spPr>
      </p:pic>
      <p:sp>
        <p:nvSpPr>
          <p:cNvPr id="4" name="Title 1">
            <a:extLst>
              <a:ext uri="{FF2B5EF4-FFF2-40B4-BE49-F238E27FC236}">
                <a16:creationId xmlns:a16="http://schemas.microsoft.com/office/drawing/2014/main" id="{06F0A0F7-8C9F-4BA7-A344-C5CC1EE8683F}"/>
              </a:ext>
            </a:extLst>
          </p:cNvPr>
          <p:cNvSpPr txBox="1">
            <a:spLocks/>
          </p:cNvSpPr>
          <p:nvPr/>
        </p:nvSpPr>
        <p:spPr>
          <a:xfrm>
            <a:off x="457200" y="274638"/>
            <a:ext cx="3352800" cy="646331"/>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C00000"/>
                </a:solidFill>
                <a:latin typeface="Arial" panose="020B0604020202020204" pitchFamily="34" charset="0"/>
                <a:cs typeface="Arial" panose="020B0604020202020204" pitchFamily="34" charset="0"/>
              </a:rPr>
              <a:t>More Flooding</a:t>
            </a:r>
          </a:p>
        </p:txBody>
      </p:sp>
    </p:spTree>
    <p:extLst>
      <p:ext uri="{BB962C8B-B14F-4D97-AF65-F5344CB8AC3E}">
        <p14:creationId xmlns:p14="http://schemas.microsoft.com/office/powerpoint/2010/main" val="233373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A46CD5-B182-4131-A520-1B6F5792E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3" y="1053127"/>
            <a:ext cx="9099374" cy="5819741"/>
          </a:xfrm>
          <a:prstGeom prst="rect">
            <a:avLst/>
          </a:prstGeom>
        </p:spPr>
      </p:pic>
      <p:sp>
        <p:nvSpPr>
          <p:cNvPr id="7" name="Title 1">
            <a:extLst>
              <a:ext uri="{FF2B5EF4-FFF2-40B4-BE49-F238E27FC236}">
                <a16:creationId xmlns:a16="http://schemas.microsoft.com/office/drawing/2014/main" id="{5DFCAE15-316E-4AF3-864B-E7D3A99CA278}"/>
              </a:ext>
            </a:extLst>
          </p:cNvPr>
          <p:cNvSpPr txBox="1">
            <a:spLocks/>
          </p:cNvSpPr>
          <p:nvPr/>
        </p:nvSpPr>
        <p:spPr>
          <a:xfrm>
            <a:off x="457200" y="274638"/>
            <a:ext cx="8229600" cy="7921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C00000"/>
                </a:solidFill>
                <a:latin typeface="Arial" panose="020B0604020202020204" pitchFamily="34" charset="0"/>
                <a:cs typeface="Arial" panose="020B0604020202020204" pitchFamily="34" charset="0"/>
              </a:rPr>
              <a:t>And even more flooding</a:t>
            </a:r>
          </a:p>
        </p:txBody>
      </p:sp>
    </p:spTree>
    <p:extLst>
      <p:ext uri="{BB962C8B-B14F-4D97-AF65-F5344CB8AC3E}">
        <p14:creationId xmlns:p14="http://schemas.microsoft.com/office/powerpoint/2010/main" val="31361641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3611</TotalTime>
  <Words>1700</Words>
  <Application>Microsoft Office PowerPoint</Application>
  <PresentationFormat>On-screen Show (4:3)</PresentationFormat>
  <Paragraphs>199</Paragraphs>
  <Slides>40</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MS PGothic</vt:lpstr>
      <vt:lpstr>Arial</vt:lpstr>
      <vt:lpstr>Avenir Next LT Pro</vt:lpstr>
      <vt:lpstr>Calibri</vt:lpstr>
      <vt:lpstr>Gill Sans</vt:lpstr>
      <vt:lpstr>Times</vt:lpstr>
      <vt:lpstr>Times New Roman</vt:lpstr>
      <vt:lpstr>Wingdings</vt:lpstr>
      <vt:lpstr>Office Theme</vt:lpstr>
      <vt:lpstr>PowerPoint Presentation</vt:lpstr>
      <vt:lpstr>The Natural Water Cycle</vt:lpstr>
      <vt:lpstr>PowerPoint Presentation</vt:lpstr>
      <vt:lpstr>The Urban Water Cycle</vt:lpstr>
      <vt:lpstr>PowerPoint Presentation</vt:lpstr>
      <vt:lpstr>Water Quality</vt:lpstr>
      <vt:lpstr>PowerPoint Presentation</vt:lpstr>
      <vt:lpstr>PowerPoint Presentation</vt:lpstr>
      <vt:lpstr>PowerPoint Presentation</vt:lpstr>
      <vt:lpstr> Is Green Infrastructure a solution?</vt:lpstr>
      <vt:lpstr>Green Infrastructure</vt:lpstr>
      <vt:lpstr>Green Infrastructure Practices</vt:lpstr>
      <vt:lpstr>TYPES OF BIORETENTION</vt:lpstr>
      <vt:lpstr>Rain Gardens</vt:lpstr>
      <vt:lpstr>Lots of Rain Gardens</vt:lpstr>
      <vt:lpstr>PowerPoint Presentation</vt:lpstr>
      <vt:lpstr>PowerPoint Presentation</vt:lpstr>
      <vt:lpstr>PowerPoint Presentation</vt:lpstr>
      <vt:lpstr>PowerPoint Presentation</vt:lpstr>
      <vt:lpstr>Permeable Pavement</vt:lpstr>
      <vt:lpstr>Permeable Pavements</vt:lpstr>
      <vt:lpstr>PowerPoint Presentation</vt:lpstr>
      <vt:lpstr>Porous Asphalt</vt:lpstr>
      <vt:lpstr>Pervious Concrete</vt:lpstr>
      <vt:lpstr>Permeable Pavers</vt:lpstr>
      <vt:lpstr>Grass Pavers</vt:lpstr>
      <vt:lpstr>Rainwater Harvesting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dc:creator>
  <cp:lastModifiedBy>Lisa Galloway Evrard</cp:lastModifiedBy>
  <cp:revision>199</cp:revision>
  <cp:lastPrinted>2019-09-03T12:10:49Z</cp:lastPrinted>
  <dcterms:created xsi:type="dcterms:W3CDTF">2014-03-18T12:57:16Z</dcterms:created>
  <dcterms:modified xsi:type="dcterms:W3CDTF">2022-08-24T20:54:28Z</dcterms:modified>
</cp:coreProperties>
</file>